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90" r:id="rId2"/>
    <p:sldMasterId id="2147483720" r:id="rId3"/>
  </p:sldMasterIdLst>
  <p:notesMasterIdLst>
    <p:notesMasterId r:id="rId26"/>
  </p:notesMasterIdLst>
  <p:handoutMasterIdLst>
    <p:handoutMasterId r:id="rId27"/>
  </p:handoutMasterIdLst>
  <p:sldIdLst>
    <p:sldId id="1350" r:id="rId4"/>
    <p:sldId id="1002" r:id="rId5"/>
    <p:sldId id="626" r:id="rId6"/>
    <p:sldId id="627" r:id="rId7"/>
    <p:sldId id="1010" r:id="rId8"/>
    <p:sldId id="257" r:id="rId9"/>
    <p:sldId id="259" r:id="rId10"/>
    <p:sldId id="260" r:id="rId11"/>
    <p:sldId id="258" r:id="rId12"/>
    <p:sldId id="261" r:id="rId13"/>
    <p:sldId id="262" r:id="rId14"/>
    <p:sldId id="263" r:id="rId15"/>
    <p:sldId id="264" r:id="rId16"/>
    <p:sldId id="265" r:id="rId17"/>
    <p:sldId id="266" r:id="rId18"/>
    <p:sldId id="267" r:id="rId19"/>
    <p:sldId id="268" r:id="rId20"/>
    <p:sldId id="269" r:id="rId21"/>
    <p:sldId id="270" r:id="rId22"/>
    <p:sldId id="1313" r:id="rId23"/>
    <p:sldId id="1315" r:id="rId24"/>
    <p:sldId id="1312" r:id="rId25"/>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DF6989-6B43-4B71-9DE5-7684B4110C29}"/>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Book Of Revelation (39)</a:t>
            </a:r>
          </a:p>
        </p:txBody>
      </p:sp>
      <p:sp>
        <p:nvSpPr>
          <p:cNvPr id="3" name="Date Placeholder 2">
            <a:extLst>
              <a:ext uri="{FF2B5EF4-FFF2-40B4-BE49-F238E27FC236}">
                <a16:creationId xmlns:a16="http://schemas.microsoft.com/office/drawing/2014/main" id="{36A32203-1D09-4101-8488-4C3EA6462AD9}"/>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11/29/2020 pm</a:t>
            </a:r>
          </a:p>
        </p:txBody>
      </p:sp>
      <p:sp>
        <p:nvSpPr>
          <p:cNvPr id="4" name="Footer Placeholder 3">
            <a:extLst>
              <a:ext uri="{FF2B5EF4-FFF2-40B4-BE49-F238E27FC236}">
                <a16:creationId xmlns:a16="http://schemas.microsoft.com/office/drawing/2014/main" id="{A72BD168-0FEB-4A83-B063-08D4F37E2DBB}"/>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9C3A7D71-509B-44D2-8900-5978F1C622AA}"/>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C390AB58-7DAD-4452-95A9-6D1CA39A21D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98676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The Book Of Revelation (39)</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11/29/2020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F49938D8-ADAD-4B2D-8D19-94FD722680D0}" type="slidenum">
              <a:rPr lang="en-US" smtClean="0"/>
              <a:t>‹#›</a:t>
            </a:fld>
            <a:endParaRPr lang="en-US"/>
          </a:p>
        </p:txBody>
      </p:sp>
    </p:spTree>
    <p:extLst>
      <p:ext uri="{BB962C8B-B14F-4D97-AF65-F5344CB8AC3E}">
        <p14:creationId xmlns:p14="http://schemas.microsoft.com/office/powerpoint/2010/main" val="2103135425"/>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C4908C8-8BB3-4353-BF74-04662612DE55}"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3603407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908C8-8BB3-4353-BF74-04662612DE55}"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547914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908C8-8BB3-4353-BF74-04662612DE55}"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12682820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2973015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22577790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1514377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36742682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368848174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393421450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339880959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18514669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C4908C8-8BB3-4353-BF74-04662612DE55}"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25411564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249880212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3376503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70426455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64162953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0926490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8622536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8218463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13558358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33162713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28656663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C4908C8-8BB3-4353-BF74-04662612DE55}" type="datetimeFigureOut">
              <a:rPr lang="en-US" smtClean="0"/>
              <a:t>11/30/2020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20119263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16521270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10395102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49427857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36928155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15149804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4467081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34055207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478972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2807606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4600320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C4908C8-8BB3-4353-BF74-04662612DE55}" type="datetimeFigureOut">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168447255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5341756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13364104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9526565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77351739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1707181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27320647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C4908C8-8BB3-4353-BF74-04662612DE55}" type="datetimeFigureOut">
              <a:rPr lang="en-US" smtClean="0"/>
              <a:t>11/30/2020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429366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C4908C8-8BB3-4353-BF74-04662612DE55}" type="datetimeFigureOut">
              <a:rPr lang="en-US" smtClean="0"/>
              <a:t>11/30/2020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2933647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4908C8-8BB3-4353-BF74-04662612DE55}" type="datetimeFigureOut">
              <a:rPr lang="en-US" smtClean="0"/>
              <a:t>11/30/2020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18436543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C4908C8-8BB3-4353-BF74-04662612DE55}" type="datetimeFigureOut">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1765837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C4908C8-8BB3-4353-BF74-04662612DE55}" type="datetimeFigureOut">
              <a:rPr lang="en-US" smtClean="0"/>
              <a:t>11/30/2020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359B46-8316-426C-9C77-184BA620503A}" type="slidenum">
              <a:rPr lang="en-US" smtClean="0"/>
              <a:t>‹#›</a:t>
            </a:fld>
            <a:endParaRPr lang="en-US"/>
          </a:p>
        </p:txBody>
      </p:sp>
    </p:spTree>
    <p:extLst>
      <p:ext uri="{BB962C8B-B14F-4D97-AF65-F5344CB8AC3E}">
        <p14:creationId xmlns:p14="http://schemas.microsoft.com/office/powerpoint/2010/main" val="3951420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18" Type="http://schemas.openxmlformats.org/officeDocument/2006/relationships/theme" Target="../theme/theme3.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slideLayout" Target="../slideLayouts/slideLayout45.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10" Type="http://schemas.openxmlformats.org/officeDocument/2006/relationships/slideLayout" Target="../slideLayouts/slideLayout38.xml"/><Relationship Id="rId19" Type="http://schemas.openxmlformats.org/officeDocument/2006/relationships/image" Target="../media/image2.png"/><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C4908C8-8BB3-4353-BF74-04662612DE55}" type="datetimeFigureOut">
              <a:rPr lang="en-US" smtClean="0"/>
              <a:t>11/30/2020</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B359B46-8316-426C-9C77-184BA620503A}" type="slidenum">
              <a:rPr lang="en-US" smtClean="0"/>
              <a:t>‹#›</a:t>
            </a:fld>
            <a:endParaRPr lang="en-US"/>
          </a:p>
        </p:txBody>
      </p:sp>
    </p:spTree>
    <p:extLst>
      <p:ext uri="{BB962C8B-B14F-4D97-AF65-F5344CB8AC3E}">
        <p14:creationId xmlns:p14="http://schemas.microsoft.com/office/powerpoint/2010/main" val="2143547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sz="900" dirty="0">
              <a:solidFill>
                <a:prstClr val="black">
                  <a:tint val="75000"/>
                </a:prstClr>
              </a:solidFill>
              <a:latin typeface="Calibri"/>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sz="900" dirty="0">
              <a:solidFill>
                <a:prstClr val="black">
                  <a:tint val="75000"/>
                </a:prstClr>
              </a:solidFill>
              <a:latin typeface="Calibri"/>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282FA3C6-7C60-430F-B028-42B5104B86BE}" type="slidenum">
              <a:rPr lang="en-US" sz="900" smtClean="0">
                <a:solidFill>
                  <a:prstClr val="black">
                    <a:tint val="75000"/>
                  </a:prstClr>
                </a:solidFill>
                <a:latin typeface="Calibri"/>
              </a:rPr>
              <a:pPr>
                <a:defRPr/>
              </a:pPr>
              <a:t>‹#›</a:t>
            </a:fld>
            <a:endParaRPr lang="en-US" sz="900" dirty="0">
              <a:solidFill>
                <a:prstClr val="black">
                  <a:tint val="75000"/>
                </a:prstClr>
              </a:solidFill>
              <a:latin typeface="Calibri"/>
            </a:endParaRPr>
          </a:p>
        </p:txBody>
      </p:sp>
    </p:spTree>
    <p:extLst>
      <p:ext uri="{BB962C8B-B14F-4D97-AF65-F5344CB8AC3E}">
        <p14:creationId xmlns:p14="http://schemas.microsoft.com/office/powerpoint/2010/main" val="1903074240"/>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574576561"/>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November 29,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594403564"/>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2462" y="2149079"/>
            <a:ext cx="7829550" cy="4615110"/>
          </a:xfrm>
          <a:solidFill>
            <a:schemeClr val="bg1"/>
          </a:solidFill>
          <a:ln w="38100">
            <a:solidFill>
              <a:schemeClr val="tx2">
                <a:lumMod val="75000"/>
              </a:schemeClr>
            </a:solidFill>
          </a:ln>
        </p:spPr>
        <p:txBody>
          <a:bodyPr>
            <a:spAutoFit/>
          </a:bodyPr>
          <a:lstStyle/>
          <a:p>
            <a:r>
              <a:rPr lang="en-US" sz="3200" b="1" dirty="0">
                <a:latin typeface="Arial" panose="020B0604020202020204" pitchFamily="34" charset="0"/>
                <a:cs typeface="Arial" panose="020B0604020202020204" pitchFamily="34" charset="0"/>
              </a:rPr>
              <a:t>Picture #1</a:t>
            </a:r>
            <a:r>
              <a:rPr lang="en-US" sz="3200" dirty="0">
                <a:latin typeface="Arial" panose="020B0604020202020204" pitchFamily="34" charset="0"/>
                <a:cs typeface="Arial" panose="020B0604020202020204" pitchFamily="34" charset="0"/>
              </a:rPr>
              <a:t> – </a:t>
            </a:r>
            <a:r>
              <a:rPr lang="en-US" sz="3200" i="1" dirty="0">
                <a:latin typeface="Arial Narrow" panose="020B0606020202030204" pitchFamily="34" charset="0"/>
                <a:cs typeface="Arial" panose="020B0604020202020204" pitchFamily="34" charset="0"/>
              </a:rPr>
              <a:t>“the angel and the seven thunders”</a:t>
            </a:r>
          </a:p>
          <a:p>
            <a:pPr>
              <a:spcBef>
                <a:spcPts val="900"/>
              </a:spcBef>
            </a:pPr>
            <a:r>
              <a:rPr lang="en-US" sz="3200" dirty="0">
                <a:latin typeface="Arial" panose="020B0604020202020204" pitchFamily="34" charset="0"/>
                <a:cs typeface="Arial" panose="020B0604020202020204" pitchFamily="34" charset="0"/>
              </a:rPr>
              <a:t>A description of the angel:</a:t>
            </a:r>
          </a:p>
          <a:p>
            <a:pPr lvl="1">
              <a:spcBef>
                <a:spcPts val="0"/>
              </a:spcBef>
            </a:pPr>
            <a:r>
              <a:rPr lang="en-US" sz="2800" b="1"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a:t>
            </a:r>
            <a:r>
              <a:rPr lang="en-US" sz="2800" b="1" dirty="0">
                <a:latin typeface="Arial" panose="020B0604020202020204" pitchFamily="34" charset="0"/>
                <a:cs typeface="Arial" panose="020B0604020202020204" pitchFamily="34" charset="0"/>
              </a:rPr>
              <a:t>Clothed with a cloud</a:t>
            </a:r>
            <a:r>
              <a:rPr lang="en-US" sz="2800" dirty="0">
                <a:latin typeface="Arial" panose="020B0604020202020204" pitchFamily="34" charset="0"/>
                <a:cs typeface="Arial" panose="020B0604020202020204" pitchFamily="34" charset="0"/>
              </a:rPr>
              <a:t>”</a:t>
            </a:r>
          </a:p>
          <a:p>
            <a:pPr marL="801688" lvl="1" indent="-458788"/>
            <a:r>
              <a:rPr lang="en-US" sz="2800" dirty="0">
                <a:latin typeface="Arial" panose="020B0604020202020204" pitchFamily="34" charset="0"/>
                <a:cs typeface="Arial" panose="020B0604020202020204" pitchFamily="34" charset="0"/>
              </a:rPr>
              <a:t>“</a:t>
            </a:r>
            <a:r>
              <a:rPr lang="en-US" sz="2800" b="1" dirty="0">
                <a:latin typeface="Arial" panose="020B0604020202020204" pitchFamily="34" charset="0"/>
                <a:cs typeface="Arial" panose="020B0604020202020204" pitchFamily="34" charset="0"/>
              </a:rPr>
              <a:t>Rainbow upon his head</a:t>
            </a:r>
            <a:r>
              <a:rPr lang="en-US" sz="2800" dirty="0">
                <a:latin typeface="Arial" panose="020B0604020202020204" pitchFamily="34" charset="0"/>
                <a:cs typeface="Arial" panose="020B0604020202020204" pitchFamily="34" charset="0"/>
              </a:rPr>
              <a:t>” </a:t>
            </a:r>
            <a:r>
              <a:rPr lang="en-US" sz="2800" b="1" dirty="0">
                <a:latin typeface="Arial" panose="020B0604020202020204" pitchFamily="34" charset="0"/>
                <a:cs typeface="Arial" panose="020B0604020202020204" pitchFamily="34" charset="0"/>
              </a:rPr>
              <a:t>(4:3; Ezek. 1:28)</a:t>
            </a:r>
          </a:p>
          <a:p>
            <a:pPr lvl="1"/>
            <a:r>
              <a:rPr lang="en-US" sz="2800" b="1"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a:t>
            </a:r>
            <a:r>
              <a:rPr lang="en-US" sz="2800" b="1" dirty="0">
                <a:latin typeface="Arial" panose="020B0604020202020204" pitchFamily="34" charset="0"/>
                <a:cs typeface="Arial" panose="020B0604020202020204" pitchFamily="34" charset="0"/>
              </a:rPr>
              <a:t>Face like the sun</a:t>
            </a:r>
            <a:r>
              <a:rPr lang="en-US" sz="2800" dirty="0">
                <a:latin typeface="Arial" panose="020B0604020202020204" pitchFamily="34" charset="0"/>
                <a:cs typeface="Arial" panose="020B0604020202020204" pitchFamily="34" charset="0"/>
              </a:rPr>
              <a:t>”</a:t>
            </a:r>
          </a:p>
          <a:p>
            <a:pPr lvl="1"/>
            <a:r>
              <a:rPr lang="en-US" sz="2800" b="1" dirty="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a:t>
            </a:r>
            <a:r>
              <a:rPr lang="en-US" sz="2800" b="1" dirty="0">
                <a:latin typeface="Arial" panose="020B0604020202020204" pitchFamily="34" charset="0"/>
                <a:cs typeface="Arial" panose="020B0604020202020204" pitchFamily="34" charset="0"/>
              </a:rPr>
              <a:t>Feet like pillars of fire</a:t>
            </a:r>
            <a:r>
              <a:rPr lang="en-US" sz="2800" dirty="0">
                <a:latin typeface="Arial" panose="020B0604020202020204" pitchFamily="34" charset="0"/>
                <a:cs typeface="Arial" panose="020B0604020202020204" pitchFamily="34" charset="0"/>
              </a:rPr>
              <a:t>”</a:t>
            </a:r>
          </a:p>
          <a:p>
            <a:pPr lvl="1"/>
            <a:r>
              <a:rPr lang="en-US" sz="2800" dirty="0">
                <a:latin typeface="Arial" panose="020B0604020202020204" pitchFamily="34" charset="0"/>
                <a:cs typeface="Arial" panose="020B0604020202020204" pitchFamily="34" charset="0"/>
              </a:rPr>
              <a:t> From God’s presence</a:t>
            </a:r>
          </a:p>
        </p:txBody>
      </p:sp>
      <p:sp>
        <p:nvSpPr>
          <p:cNvPr id="5" name="Title 1"/>
          <p:cNvSpPr>
            <a:spLocks noGrp="1"/>
          </p:cNvSpPr>
          <p:nvPr>
            <p:ph type="title"/>
          </p:nvPr>
        </p:nvSpPr>
        <p:spPr>
          <a:xfrm>
            <a:off x="1490564" y="960195"/>
            <a:ext cx="6172200" cy="600164"/>
          </a:xfrm>
          <a:solidFill>
            <a:schemeClr val="bg1"/>
          </a:solidFill>
          <a:ln w="38100">
            <a:solidFill>
              <a:schemeClr val="tx2">
                <a:lumMod val="75000"/>
              </a:schemeClr>
            </a:solidFill>
          </a:ln>
        </p:spPr>
        <p:txBody>
          <a:bodyPr>
            <a:spAutoFit/>
          </a:bodyPr>
          <a:lstStyle/>
          <a:p>
            <a:r>
              <a:rPr lang="en-US" b="1" u="sng" dirty="0">
                <a:latin typeface="Arial" panose="020B0604020202020204" pitchFamily="34" charset="0"/>
                <a:cs typeface="Arial" panose="020B0604020202020204" pitchFamily="34" charset="0"/>
              </a:rPr>
              <a:t>Another Angel</a:t>
            </a:r>
          </a:p>
        </p:txBody>
      </p:sp>
      <p:sp>
        <p:nvSpPr>
          <p:cNvPr id="6" name="Rectangle 5">
            <a:extLst>
              <a:ext uri="{FF2B5EF4-FFF2-40B4-BE49-F238E27FC236}">
                <a16:creationId xmlns:a16="http://schemas.microsoft.com/office/drawing/2014/main" id="{F41B9107-1B54-41AF-8270-FAD03CEB0A2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36929763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3743" y="2149079"/>
            <a:ext cx="8169275" cy="3002360"/>
          </a:xfrm>
          <a:solidFill>
            <a:schemeClr val="bg1"/>
          </a:solidFill>
          <a:ln w="38100">
            <a:solidFill>
              <a:schemeClr val="tx2">
                <a:lumMod val="50000"/>
              </a:schemeClr>
            </a:solidFill>
          </a:ln>
        </p:spPr>
        <p:txBody>
          <a:bodyPr>
            <a:spAutoFit/>
          </a:bodyPr>
          <a:lstStyle/>
          <a:p>
            <a:r>
              <a:rPr lang="en-US" sz="3200" b="1" dirty="0">
                <a:latin typeface="Arial" panose="020B0604020202020204" pitchFamily="34" charset="0"/>
                <a:cs typeface="Arial" panose="020B0604020202020204" pitchFamily="34" charset="0"/>
              </a:rPr>
              <a:t>Picture #1</a:t>
            </a:r>
            <a:r>
              <a:rPr lang="en-US" sz="3200" dirty="0">
                <a:latin typeface="Arial" panose="020B0604020202020204" pitchFamily="34" charset="0"/>
                <a:cs typeface="Arial" panose="020B0604020202020204" pitchFamily="34" charset="0"/>
              </a:rPr>
              <a:t> – </a:t>
            </a:r>
            <a:r>
              <a:rPr lang="en-US" sz="3200" i="1" dirty="0">
                <a:latin typeface="Arial" panose="020B0604020202020204" pitchFamily="34" charset="0"/>
                <a:cs typeface="Arial" panose="020B0604020202020204" pitchFamily="34" charset="0"/>
              </a:rPr>
              <a:t>“</a:t>
            </a:r>
            <a:r>
              <a:rPr lang="en-US" sz="3200" i="1" dirty="0">
                <a:latin typeface="Arial Narrow" panose="020B0606020202030204" pitchFamily="34" charset="0"/>
                <a:cs typeface="Arial" panose="020B0604020202020204" pitchFamily="34" charset="0"/>
              </a:rPr>
              <a:t>the angel and the seven thunders”</a:t>
            </a:r>
          </a:p>
          <a:p>
            <a:pPr>
              <a:spcBef>
                <a:spcPts val="900"/>
              </a:spcBef>
            </a:pPr>
            <a:r>
              <a:rPr lang="en-US" sz="3200" dirty="0">
                <a:latin typeface="Arial" panose="020B0604020202020204" pitchFamily="34" charset="0"/>
                <a:cs typeface="Arial" panose="020B0604020202020204" pitchFamily="34" charset="0"/>
              </a:rPr>
              <a:t>A description of the angel:</a:t>
            </a:r>
          </a:p>
          <a:p>
            <a:pPr marL="687388" lvl="1" indent="-344488">
              <a:spcBef>
                <a:spcPts val="0"/>
              </a:spcBef>
            </a:pPr>
            <a:r>
              <a:rPr lang="en-US" sz="2800" i="1" dirty="0">
                <a:latin typeface="Arial" panose="020B0604020202020204" pitchFamily="34" charset="0"/>
                <a:cs typeface="Arial" panose="020B0604020202020204" pitchFamily="34" charset="0"/>
              </a:rPr>
              <a:t>“</a:t>
            </a:r>
            <a:r>
              <a:rPr lang="en-US" sz="2800" b="1" i="1" dirty="0">
                <a:latin typeface="Arial" panose="020B0604020202020204" pitchFamily="34" charset="0"/>
                <a:cs typeface="Arial" panose="020B0604020202020204" pitchFamily="34" charset="0"/>
              </a:rPr>
              <a:t>Placed his right foot on the sea and his left foot on the land</a:t>
            </a:r>
            <a:r>
              <a:rPr lang="en-US" sz="2800" i="1" dirty="0">
                <a:latin typeface="Arial" panose="020B0604020202020204" pitchFamily="34" charset="0"/>
                <a:cs typeface="Arial" panose="020B0604020202020204" pitchFamily="34" charset="0"/>
              </a:rPr>
              <a:t>”</a:t>
            </a:r>
          </a:p>
          <a:p>
            <a:pPr marL="687388" lvl="1" indent="-344488"/>
            <a:r>
              <a:rPr lang="en-US" sz="2800" dirty="0">
                <a:latin typeface="Arial" panose="020B0604020202020204" pitchFamily="34" charset="0"/>
                <a:cs typeface="Arial" panose="020B0604020202020204" pitchFamily="34" charset="0"/>
              </a:rPr>
              <a:t>Mastery over all the earth; a universal message</a:t>
            </a:r>
          </a:p>
        </p:txBody>
      </p:sp>
      <p:sp>
        <p:nvSpPr>
          <p:cNvPr id="5" name="Rectangle 4">
            <a:extLst>
              <a:ext uri="{FF2B5EF4-FFF2-40B4-BE49-F238E27FC236}">
                <a16:creationId xmlns:a16="http://schemas.microsoft.com/office/drawing/2014/main" id="{049329DF-77FF-4A9B-9CC3-436250AAE28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
        <p:nvSpPr>
          <p:cNvPr id="8" name="Title 1">
            <a:extLst>
              <a:ext uri="{FF2B5EF4-FFF2-40B4-BE49-F238E27FC236}">
                <a16:creationId xmlns:a16="http://schemas.microsoft.com/office/drawing/2014/main" id="{173BDD43-8BED-44E6-A394-98A40F95A80E}"/>
              </a:ext>
            </a:extLst>
          </p:cNvPr>
          <p:cNvSpPr>
            <a:spLocks noGrp="1"/>
          </p:cNvSpPr>
          <p:nvPr>
            <p:ph type="title"/>
          </p:nvPr>
        </p:nvSpPr>
        <p:spPr>
          <a:xfrm>
            <a:off x="1490564" y="960195"/>
            <a:ext cx="6172200" cy="600164"/>
          </a:xfrm>
          <a:solidFill>
            <a:schemeClr val="bg1"/>
          </a:solidFill>
          <a:ln w="38100">
            <a:solidFill>
              <a:schemeClr val="tx2">
                <a:lumMod val="75000"/>
              </a:schemeClr>
            </a:solidFill>
          </a:ln>
        </p:spPr>
        <p:txBody>
          <a:bodyPr>
            <a:spAutoFit/>
          </a:bodyPr>
          <a:lstStyle/>
          <a:p>
            <a:r>
              <a:rPr lang="en-US" b="1" u="sng" dirty="0">
                <a:latin typeface="Arial" panose="020B0604020202020204" pitchFamily="34" charset="0"/>
                <a:cs typeface="Arial" panose="020B0604020202020204" pitchFamily="34" charset="0"/>
              </a:rPr>
              <a:t>Another Angel</a:t>
            </a:r>
          </a:p>
        </p:txBody>
      </p:sp>
    </p:spTree>
    <p:extLst>
      <p:ext uri="{BB962C8B-B14F-4D97-AF65-F5344CB8AC3E}">
        <p14:creationId xmlns:p14="http://schemas.microsoft.com/office/powerpoint/2010/main" val="3715804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256" y="1784023"/>
            <a:ext cx="8776354" cy="5009064"/>
          </a:xfrm>
          <a:solidFill>
            <a:schemeClr val="bg1"/>
          </a:solidFill>
          <a:ln w="38100">
            <a:solidFill>
              <a:schemeClr val="tx2">
                <a:lumMod val="50000"/>
              </a:schemeClr>
            </a:solidFill>
          </a:ln>
        </p:spPr>
        <p:txBody>
          <a:bodyPr wrap="square">
            <a:spAutoFit/>
          </a:bodyPr>
          <a:lstStyle/>
          <a:p>
            <a:r>
              <a:rPr lang="en-US" sz="2600" b="1" dirty="0">
                <a:latin typeface="Arial Narrow" panose="020B0606020202030204" pitchFamily="34" charset="0"/>
                <a:cs typeface="Arial" panose="020B0604020202020204" pitchFamily="34" charset="0"/>
              </a:rPr>
              <a:t>Picture #1</a:t>
            </a:r>
            <a:r>
              <a:rPr lang="en-US" sz="2600" dirty="0">
                <a:latin typeface="Arial Narrow" panose="020B0606020202030204" pitchFamily="34" charset="0"/>
                <a:cs typeface="Arial" panose="020B0604020202020204" pitchFamily="34" charset="0"/>
              </a:rPr>
              <a:t> – </a:t>
            </a:r>
            <a:r>
              <a:rPr lang="en-US" sz="2600" i="1" dirty="0">
                <a:latin typeface="Arial Narrow" panose="020B0606020202030204" pitchFamily="34" charset="0"/>
                <a:cs typeface="Arial" panose="020B0604020202020204" pitchFamily="34" charset="0"/>
              </a:rPr>
              <a:t>“the angel and the seven thunders”</a:t>
            </a:r>
            <a:endParaRPr lang="en-US" sz="2600" dirty="0">
              <a:latin typeface="Arial Narrow" panose="020B0606020202030204" pitchFamily="34" charset="0"/>
              <a:cs typeface="Arial" panose="020B0604020202020204" pitchFamily="34" charset="0"/>
            </a:endParaRPr>
          </a:p>
          <a:p>
            <a:pPr>
              <a:spcBef>
                <a:spcPts val="900"/>
              </a:spcBef>
            </a:pPr>
            <a:r>
              <a:rPr lang="en-US" sz="2600" dirty="0">
                <a:latin typeface="Arial Narrow" panose="020B0606020202030204" pitchFamily="34" charset="0"/>
                <a:cs typeface="Arial" panose="020B0604020202020204" pitchFamily="34" charset="0"/>
              </a:rPr>
              <a:t>A description of the angel:</a:t>
            </a:r>
          </a:p>
          <a:p>
            <a:pPr lvl="1">
              <a:spcBef>
                <a:spcPts val="0"/>
              </a:spcBef>
            </a:pPr>
            <a:r>
              <a:rPr lang="en-US" sz="2600" dirty="0">
                <a:latin typeface="Arial Narrow" panose="020B0606020202030204" pitchFamily="34" charset="0"/>
              </a:rPr>
              <a:t>“</a:t>
            </a:r>
            <a:r>
              <a:rPr lang="en-US" sz="2600" b="1" dirty="0">
                <a:latin typeface="Arial Narrow" panose="020B0606020202030204" pitchFamily="34" charset="0"/>
              </a:rPr>
              <a:t>Has a </a:t>
            </a:r>
            <a:r>
              <a:rPr lang="en-US" sz="2600" b="1" i="1" dirty="0">
                <a:latin typeface="Arial Narrow" panose="020B0606020202030204" pitchFamily="34" charset="0"/>
              </a:rPr>
              <a:t>little book open </a:t>
            </a:r>
            <a:r>
              <a:rPr lang="en-US" sz="2600" b="1" dirty="0">
                <a:latin typeface="Arial Narrow" panose="020B0606020202030204" pitchFamily="34" charset="0"/>
              </a:rPr>
              <a:t>in his hand</a:t>
            </a:r>
            <a:r>
              <a:rPr lang="en-US" sz="2600" dirty="0">
                <a:latin typeface="Arial Narrow" panose="020B0606020202030204" pitchFamily="34" charset="0"/>
              </a:rPr>
              <a:t>” </a:t>
            </a:r>
            <a:r>
              <a:rPr lang="en-US" sz="2600" b="1" dirty="0">
                <a:latin typeface="Arial Narrow" panose="020B0606020202030204" pitchFamily="34" charset="0"/>
              </a:rPr>
              <a:t>cf. 5:1.</a:t>
            </a:r>
            <a:br>
              <a:rPr lang="en-US" sz="2600" b="1" dirty="0">
                <a:latin typeface="Arial Narrow" panose="020B0606020202030204" pitchFamily="34" charset="0"/>
              </a:rPr>
            </a:br>
            <a:r>
              <a:rPr lang="en-US" sz="2600" b="1" dirty="0">
                <a:latin typeface="Arial Narrow" panose="020B0606020202030204" pitchFamily="34" charset="0"/>
              </a:rPr>
              <a:t>This book is</a:t>
            </a:r>
            <a:r>
              <a:rPr lang="en-US" sz="2600" dirty="0">
                <a:latin typeface="Arial Narrow" panose="020B0606020202030204" pitchFamily="34" charset="0"/>
              </a:rPr>
              <a:t> “</a:t>
            </a:r>
            <a:r>
              <a:rPr lang="en-US" sz="2600" b="1" dirty="0">
                <a:latin typeface="Arial Narrow" panose="020B0606020202030204" pitchFamily="34" charset="0"/>
              </a:rPr>
              <a:t>open</a:t>
            </a:r>
            <a:r>
              <a:rPr lang="en-US" sz="2600" dirty="0">
                <a:latin typeface="Arial Narrow" panose="020B0606020202030204" pitchFamily="34" charset="0"/>
              </a:rPr>
              <a:t>” </a:t>
            </a:r>
            <a:r>
              <a:rPr lang="en-US" sz="2600" b="1" dirty="0">
                <a:latin typeface="Arial Narrow" panose="020B0606020202030204" pitchFamily="34" charset="0"/>
              </a:rPr>
              <a:t>which means God wants these things revealed and not concealed as God instructed Daniel to do about his</a:t>
            </a:r>
            <a:r>
              <a:rPr lang="en-US" sz="2600" dirty="0">
                <a:latin typeface="Arial Narrow" panose="020B0606020202030204" pitchFamily="34" charset="0"/>
              </a:rPr>
              <a:t> “</a:t>
            </a:r>
            <a:r>
              <a:rPr lang="en-US" sz="2600" b="1" dirty="0">
                <a:latin typeface="Arial Narrow" panose="020B0606020202030204" pitchFamily="34" charset="0"/>
              </a:rPr>
              <a:t>visions</a:t>
            </a:r>
            <a:r>
              <a:rPr lang="en-US" sz="2600" dirty="0">
                <a:latin typeface="Arial Narrow" panose="020B0606020202030204" pitchFamily="34" charset="0"/>
              </a:rPr>
              <a:t>” </a:t>
            </a:r>
            <a:r>
              <a:rPr lang="en-US" sz="2600" b="1" dirty="0">
                <a:latin typeface="Arial Narrow" panose="020B0606020202030204" pitchFamily="34" charset="0"/>
              </a:rPr>
              <a:t>(Daniel 12:4, 9).</a:t>
            </a:r>
          </a:p>
          <a:p>
            <a:pPr lvl="1"/>
            <a:r>
              <a:rPr lang="en-US" sz="2600" dirty="0">
                <a:latin typeface="Arial Narrow" panose="020B0606020202030204" pitchFamily="34" charset="0"/>
              </a:rPr>
              <a:t>“</a:t>
            </a:r>
            <a:r>
              <a:rPr lang="en-US" sz="2600" b="1" dirty="0">
                <a:latin typeface="Arial Narrow" panose="020B0606020202030204" pitchFamily="34" charset="0"/>
              </a:rPr>
              <a:t>Cries with a loud voice – as a lion roars</a:t>
            </a:r>
            <a:r>
              <a:rPr lang="en-US" sz="2600" dirty="0">
                <a:latin typeface="Arial Narrow" panose="020B0606020202030204" pitchFamily="34" charset="0"/>
              </a:rPr>
              <a:t>”</a:t>
            </a:r>
          </a:p>
          <a:p>
            <a:pPr lvl="1"/>
            <a:r>
              <a:rPr lang="en-US" sz="2600" dirty="0">
                <a:latin typeface="Arial Narrow" panose="020B0606020202030204" pitchFamily="34" charset="0"/>
              </a:rPr>
              <a:t>“</a:t>
            </a:r>
            <a:r>
              <a:rPr lang="en-US" sz="2600" b="1" dirty="0">
                <a:latin typeface="Arial Narrow" panose="020B0606020202030204" pitchFamily="34" charset="0"/>
              </a:rPr>
              <a:t>As he cried, seven thunders uttered their voices</a:t>
            </a:r>
            <a:r>
              <a:rPr lang="en-US" sz="2600" dirty="0">
                <a:latin typeface="Arial Narrow" panose="020B0606020202030204" pitchFamily="34" charset="0"/>
              </a:rPr>
              <a:t>”</a:t>
            </a:r>
          </a:p>
          <a:p>
            <a:pPr lvl="1"/>
            <a:r>
              <a:rPr lang="en-US" sz="2600" dirty="0">
                <a:latin typeface="Arial Narrow" panose="020B0606020202030204" pitchFamily="34" charset="0"/>
              </a:rPr>
              <a:t>Not the same book that was sealed – a different book</a:t>
            </a:r>
          </a:p>
          <a:p>
            <a:pPr lvl="1"/>
            <a:r>
              <a:rPr lang="en-US" sz="2600" dirty="0">
                <a:latin typeface="Arial Narrow" panose="020B0606020202030204" pitchFamily="34" charset="0"/>
              </a:rPr>
              <a:t>A message for the whole earth</a:t>
            </a:r>
          </a:p>
          <a:p>
            <a:pPr lvl="1"/>
            <a:r>
              <a:rPr lang="en-US" sz="2600" dirty="0">
                <a:latin typeface="Arial Narrow" panose="020B0606020202030204" pitchFamily="34" charset="0"/>
              </a:rPr>
              <a:t>Roaring and thunders – commanded </a:t>
            </a:r>
            <a:r>
              <a:rPr lang="en-US" sz="2600" b="1" u="sng" dirty="0">
                <a:latin typeface="Arial Narrow" panose="020B0606020202030204" pitchFamily="34" charset="0"/>
              </a:rPr>
              <a:t>ATTENTION</a:t>
            </a:r>
            <a:r>
              <a:rPr lang="en-US" sz="2600" dirty="0">
                <a:latin typeface="Arial Narrow" panose="020B0606020202030204" pitchFamily="34" charset="0"/>
              </a:rPr>
              <a:t>!</a:t>
            </a:r>
          </a:p>
        </p:txBody>
      </p:sp>
      <p:sp>
        <p:nvSpPr>
          <p:cNvPr id="5" name="Rectangle 4">
            <a:extLst>
              <a:ext uri="{FF2B5EF4-FFF2-40B4-BE49-F238E27FC236}">
                <a16:creationId xmlns:a16="http://schemas.microsoft.com/office/drawing/2014/main" id="{7CDD0E31-635B-4B06-B58C-E2768209BD2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
        <p:nvSpPr>
          <p:cNvPr id="8" name="Title 1">
            <a:extLst>
              <a:ext uri="{FF2B5EF4-FFF2-40B4-BE49-F238E27FC236}">
                <a16:creationId xmlns:a16="http://schemas.microsoft.com/office/drawing/2014/main" id="{0C55FA31-F6B3-4F10-98E3-DF52163462F8}"/>
              </a:ext>
            </a:extLst>
          </p:cNvPr>
          <p:cNvSpPr>
            <a:spLocks noGrp="1"/>
          </p:cNvSpPr>
          <p:nvPr>
            <p:ph type="title"/>
          </p:nvPr>
        </p:nvSpPr>
        <p:spPr>
          <a:xfrm>
            <a:off x="1490564" y="960195"/>
            <a:ext cx="6172200" cy="600164"/>
          </a:xfrm>
          <a:solidFill>
            <a:schemeClr val="bg1"/>
          </a:solidFill>
          <a:ln w="38100">
            <a:solidFill>
              <a:schemeClr val="tx2">
                <a:lumMod val="75000"/>
              </a:schemeClr>
            </a:solidFill>
          </a:ln>
        </p:spPr>
        <p:txBody>
          <a:bodyPr>
            <a:spAutoFit/>
          </a:bodyPr>
          <a:lstStyle/>
          <a:p>
            <a:r>
              <a:rPr lang="en-US" b="1" u="sng" dirty="0">
                <a:latin typeface="Arial" panose="020B0604020202020204" pitchFamily="34" charset="0"/>
                <a:cs typeface="Arial" panose="020B0604020202020204" pitchFamily="34" charset="0"/>
              </a:rPr>
              <a:t>Another Angel</a:t>
            </a:r>
          </a:p>
        </p:txBody>
      </p:sp>
    </p:spTree>
    <p:extLst>
      <p:ext uri="{BB962C8B-B14F-4D97-AF65-F5344CB8AC3E}">
        <p14:creationId xmlns:p14="http://schemas.microsoft.com/office/powerpoint/2010/main" val="4039744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742950" y="2171701"/>
            <a:ext cx="7658100" cy="4238624"/>
          </a:xfrm>
          <a:prstGeom prst="rect">
            <a:avLst/>
          </a:prstGeom>
          <a:noFill/>
          <a:ln w="9525">
            <a:noFill/>
            <a:miter lim="800000"/>
            <a:headEnd/>
            <a:tailEnd/>
          </a:ln>
        </p:spPr>
      </p:pic>
      <p:sp>
        <p:nvSpPr>
          <p:cNvPr id="5" name="TextBox 4"/>
          <p:cNvSpPr txBox="1"/>
          <p:nvPr/>
        </p:nvSpPr>
        <p:spPr>
          <a:xfrm>
            <a:off x="1704975" y="2279183"/>
            <a:ext cx="5657849" cy="3046988"/>
          </a:xfrm>
          <a:prstGeom prst="rect">
            <a:avLst/>
          </a:prstGeom>
          <a:noFill/>
        </p:spPr>
        <p:txBody>
          <a:bodyPr wrap="square" rtlCol="0">
            <a:spAutoFit/>
          </a:bodyPr>
          <a:lstStyle/>
          <a:p>
            <a:pPr algn="ctr"/>
            <a:r>
              <a:rPr lang="en-US" sz="3200" i="1" dirty="0">
                <a:solidFill>
                  <a:prstClr val="black"/>
                </a:solidFill>
                <a:latin typeface="Arial Narrow" panose="020B0606020202030204" pitchFamily="34" charset="0"/>
                <a:cs typeface="Arial" panose="020B0604020202020204" pitchFamily="34" charset="0"/>
              </a:rPr>
              <a:t>“</a:t>
            </a:r>
            <a:r>
              <a:rPr lang="en-US" sz="3200" b="1" i="1" dirty="0">
                <a:solidFill>
                  <a:prstClr val="black"/>
                </a:solidFill>
                <a:latin typeface="Arial Narrow" panose="020B0606020202030204" pitchFamily="34" charset="0"/>
                <a:cs typeface="Arial" panose="020B0604020202020204" pitchFamily="34" charset="0"/>
              </a:rPr>
              <a:t>And when the seven thunders uttered (their voices), I was about to write: and I heard a voice from heaven saying, </a:t>
            </a:r>
            <a:r>
              <a:rPr lang="en-US" sz="3200" b="1" i="1" u="sng" dirty="0">
                <a:solidFill>
                  <a:prstClr val="black"/>
                </a:solidFill>
                <a:latin typeface="Arial Narrow" panose="020B0606020202030204" pitchFamily="34" charset="0"/>
                <a:cs typeface="Arial" panose="020B0604020202020204" pitchFamily="34" charset="0"/>
              </a:rPr>
              <a:t>Seal up the things which the seven thunders uttered, and write them not</a:t>
            </a:r>
            <a:r>
              <a:rPr lang="en-US" sz="3200" i="1" dirty="0">
                <a:solidFill>
                  <a:prstClr val="black"/>
                </a:solidFill>
                <a:latin typeface="Arial Narrow" panose="020B0606020202030204" pitchFamily="34" charset="0"/>
                <a:cs typeface="Arial" panose="020B0604020202020204" pitchFamily="34" charset="0"/>
              </a:rPr>
              <a:t>.”</a:t>
            </a:r>
          </a:p>
        </p:txBody>
      </p:sp>
      <p:sp>
        <p:nvSpPr>
          <p:cNvPr id="6" name="Title 1"/>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Revelation 10:4</a:t>
            </a:r>
          </a:p>
        </p:txBody>
      </p:sp>
      <p:sp>
        <p:nvSpPr>
          <p:cNvPr id="8" name="Rectangle 7">
            <a:extLst>
              <a:ext uri="{FF2B5EF4-FFF2-40B4-BE49-F238E27FC236}">
                <a16:creationId xmlns:a16="http://schemas.microsoft.com/office/drawing/2014/main" id="{00753634-9F6C-41E5-9A97-DAC123D011D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3073689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355"/>
            <a:ext cx="8229600" cy="600164"/>
          </a:xfrm>
          <a:solidFill>
            <a:schemeClr val="bg1"/>
          </a:solidFill>
          <a:ln w="38100">
            <a:solidFill>
              <a:schemeClr val="tx2">
                <a:lumMod val="50000"/>
              </a:schemeClr>
            </a:solidFill>
          </a:ln>
        </p:spPr>
        <p:txBody>
          <a:bodyPr>
            <a:spAutoFit/>
          </a:bodyPr>
          <a:lstStyle/>
          <a:p>
            <a:r>
              <a:rPr lang="en-US" b="1" u="sng" dirty="0">
                <a:latin typeface="Arial" panose="020B0604020202020204" pitchFamily="34" charset="0"/>
                <a:cs typeface="Arial" panose="020B0604020202020204" pitchFamily="34" charset="0"/>
              </a:rPr>
              <a:t>Divine Instructions</a:t>
            </a:r>
          </a:p>
        </p:txBody>
      </p:sp>
      <p:sp>
        <p:nvSpPr>
          <p:cNvPr id="3" name="Content Placeholder 2"/>
          <p:cNvSpPr>
            <a:spLocks noGrp="1"/>
          </p:cNvSpPr>
          <p:nvPr>
            <p:ph idx="1"/>
          </p:nvPr>
        </p:nvSpPr>
        <p:spPr>
          <a:xfrm>
            <a:off x="122548" y="1757321"/>
            <a:ext cx="8908330" cy="4978286"/>
          </a:xfrm>
          <a:solidFill>
            <a:schemeClr val="bg1"/>
          </a:solidFill>
          <a:ln w="38100">
            <a:solidFill>
              <a:schemeClr val="tx2">
                <a:lumMod val="50000"/>
              </a:schemeClr>
            </a:solidFill>
          </a:ln>
        </p:spPr>
        <p:txBody>
          <a:bodyPr wrap="square">
            <a:spAutoFit/>
          </a:bodyPr>
          <a:lstStyle/>
          <a:p>
            <a:r>
              <a:rPr lang="en-US" sz="2500" dirty="0">
                <a:latin typeface="Arial Narrow" panose="020B0606020202030204" pitchFamily="34" charset="0"/>
              </a:rPr>
              <a:t>We do not know what John saw when the seven thunders spoke – he was commanded </a:t>
            </a:r>
            <a:r>
              <a:rPr lang="en-US" sz="2500" b="1" dirty="0">
                <a:latin typeface="Arial Narrow" panose="020B0606020202030204" pitchFamily="34" charset="0"/>
              </a:rPr>
              <a:t>not to</a:t>
            </a:r>
            <a:r>
              <a:rPr lang="en-US" sz="2500" dirty="0">
                <a:latin typeface="Arial Narrow" panose="020B0606020202030204" pitchFamily="34" charset="0"/>
              </a:rPr>
              <a:t> </a:t>
            </a:r>
            <a:r>
              <a:rPr lang="en-US" sz="2500" b="1" dirty="0">
                <a:latin typeface="Arial Narrow" panose="020B0606020202030204" pitchFamily="34" charset="0"/>
              </a:rPr>
              <a:t>record</a:t>
            </a:r>
            <a:r>
              <a:rPr lang="en-US" sz="2500" dirty="0">
                <a:latin typeface="Arial Narrow" panose="020B0606020202030204" pitchFamily="34" charset="0"/>
              </a:rPr>
              <a:t> them.</a:t>
            </a:r>
          </a:p>
          <a:p>
            <a:pPr>
              <a:spcBef>
                <a:spcPts val="900"/>
              </a:spcBef>
            </a:pPr>
            <a:r>
              <a:rPr lang="en-US" sz="2500" dirty="0">
                <a:latin typeface="Arial Narrow" panose="020B0606020202030204" pitchFamily="34" charset="0"/>
              </a:rPr>
              <a:t>He was told to “</a:t>
            </a:r>
            <a:r>
              <a:rPr lang="en-US" sz="2500" i="1" dirty="0">
                <a:latin typeface="Arial Narrow" panose="020B0606020202030204" pitchFamily="34" charset="0"/>
              </a:rPr>
              <a:t>seal up the things the seven thunders uttered.”</a:t>
            </a:r>
          </a:p>
          <a:p>
            <a:pPr>
              <a:spcBef>
                <a:spcPts val="900"/>
              </a:spcBef>
            </a:pPr>
            <a:r>
              <a:rPr lang="en-US" sz="2500" dirty="0">
                <a:latin typeface="Arial Narrow" panose="020B0606020202030204" pitchFamily="34" charset="0"/>
              </a:rPr>
              <a:t>The voices of the thunders evidently belonged to that region of </a:t>
            </a:r>
            <a:r>
              <a:rPr lang="en-US" sz="2500" i="1" dirty="0">
                <a:latin typeface="Arial Narrow" panose="020B0606020202030204" pitchFamily="34" charset="0"/>
              </a:rPr>
              <a:t>“visions and revelations of the Lord”</a:t>
            </a:r>
            <a:r>
              <a:rPr lang="en-US" sz="2500" dirty="0">
                <a:latin typeface="Arial Narrow" panose="020B0606020202030204" pitchFamily="34" charset="0"/>
              </a:rPr>
              <a:t> to which Paul referred as </a:t>
            </a:r>
            <a:r>
              <a:rPr lang="en-US" sz="2500" i="1" dirty="0">
                <a:latin typeface="Arial Narrow" panose="020B0606020202030204" pitchFamily="34" charset="0"/>
              </a:rPr>
              <a:t>“unspeakable words not lawful for a man to utter.” </a:t>
            </a:r>
            <a:r>
              <a:rPr lang="en-US" sz="2500" dirty="0">
                <a:latin typeface="Arial Narrow" panose="020B0606020202030204" pitchFamily="34" charset="0"/>
              </a:rPr>
              <a:t>(2 Corinthians 12:1-4)</a:t>
            </a:r>
          </a:p>
          <a:p>
            <a:pPr>
              <a:spcBef>
                <a:spcPts val="900"/>
              </a:spcBef>
            </a:pPr>
            <a:r>
              <a:rPr lang="en-US" sz="2500" dirty="0">
                <a:latin typeface="Arial Narrow" panose="020B0606020202030204" pitchFamily="34" charset="0"/>
              </a:rPr>
              <a:t>Other forces are at God’s disposal for judgments which are not recorded.</a:t>
            </a:r>
          </a:p>
          <a:p>
            <a:pPr>
              <a:spcBef>
                <a:spcPts val="900"/>
              </a:spcBef>
            </a:pPr>
            <a:r>
              <a:rPr lang="en-US" sz="2500" dirty="0">
                <a:latin typeface="Arial Narrow" panose="020B0606020202030204" pitchFamily="34" charset="0"/>
              </a:rPr>
              <a:t>Shows his </a:t>
            </a:r>
            <a:r>
              <a:rPr lang="en-US" sz="2500" b="1" dirty="0">
                <a:latin typeface="Arial Narrow" panose="020B0606020202030204" pitchFamily="34" charset="0"/>
              </a:rPr>
              <a:t>great power.</a:t>
            </a:r>
          </a:p>
          <a:p>
            <a:pPr lvl="1">
              <a:spcBef>
                <a:spcPts val="900"/>
              </a:spcBef>
            </a:pPr>
            <a:r>
              <a:rPr lang="en-US" sz="2500" b="1" dirty="0">
                <a:latin typeface="Arial Narrow" panose="020B0606020202030204" pitchFamily="34" charset="0"/>
              </a:rPr>
              <a:t>All that is needed is the assurance that God hears the pleas of the righteous and turns his face against the wicked (1 Peter 3:10-16).</a:t>
            </a:r>
          </a:p>
          <a:p>
            <a:r>
              <a:rPr lang="en-US" sz="2500" b="1" dirty="0">
                <a:latin typeface="Arial Narrow" panose="020B0606020202030204" pitchFamily="34" charset="0"/>
              </a:rPr>
              <a:t>Deuteronomy 29:29</a:t>
            </a:r>
          </a:p>
        </p:txBody>
      </p:sp>
      <p:sp>
        <p:nvSpPr>
          <p:cNvPr id="5" name="Rectangle 4">
            <a:extLst>
              <a:ext uri="{FF2B5EF4-FFF2-40B4-BE49-F238E27FC236}">
                <a16:creationId xmlns:a16="http://schemas.microsoft.com/office/drawing/2014/main" id="{9E29F57D-D606-494F-B734-461B0ECB92CE}"/>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3180797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752475" y="2149079"/>
            <a:ext cx="7686675" cy="4432696"/>
          </a:xfrm>
          <a:prstGeom prst="rect">
            <a:avLst/>
          </a:prstGeom>
          <a:noFill/>
          <a:ln w="9525">
            <a:noFill/>
            <a:miter lim="800000"/>
            <a:headEnd/>
            <a:tailEnd/>
          </a:ln>
        </p:spPr>
      </p:pic>
      <p:sp>
        <p:nvSpPr>
          <p:cNvPr id="5" name="TextBox 4"/>
          <p:cNvSpPr txBox="1"/>
          <p:nvPr/>
        </p:nvSpPr>
        <p:spPr>
          <a:xfrm>
            <a:off x="1609333" y="2550305"/>
            <a:ext cx="5876925" cy="2862322"/>
          </a:xfrm>
          <a:prstGeom prst="rect">
            <a:avLst/>
          </a:prstGeom>
          <a:noFill/>
        </p:spPr>
        <p:txBody>
          <a:bodyPr wrap="square" rtlCol="0">
            <a:spAutoFit/>
          </a:bodyPr>
          <a:lstStyle/>
          <a:p>
            <a:pPr algn="ctr"/>
            <a:r>
              <a:rPr lang="en-US" sz="3600" i="1" dirty="0">
                <a:solidFill>
                  <a:prstClr val="black"/>
                </a:solidFill>
                <a:latin typeface="Arial" panose="020B0604020202020204" pitchFamily="34" charset="0"/>
                <a:cs typeface="Arial" panose="020B0604020202020204" pitchFamily="34" charset="0"/>
              </a:rPr>
              <a:t>“</a:t>
            </a:r>
            <a:r>
              <a:rPr lang="en-US" sz="3600" b="1" i="1" dirty="0">
                <a:solidFill>
                  <a:prstClr val="black"/>
                </a:solidFill>
                <a:latin typeface="Arial" panose="020B0604020202020204" pitchFamily="34" charset="0"/>
                <a:cs typeface="Arial" panose="020B0604020202020204" pitchFamily="34" charset="0"/>
              </a:rPr>
              <a:t>And the angel that I saw standing upon the sea and upon the earth lifted up his right hand to heaven</a:t>
            </a:r>
            <a:r>
              <a:rPr lang="en-US" sz="3600" i="1" dirty="0">
                <a:solidFill>
                  <a:prstClr val="black"/>
                </a:solidFill>
                <a:latin typeface="Arial" panose="020B0604020202020204" pitchFamily="34" charset="0"/>
                <a:cs typeface="Arial" panose="020B0604020202020204" pitchFamily="34" charset="0"/>
              </a:rPr>
              <a:t>”</a:t>
            </a:r>
          </a:p>
        </p:txBody>
      </p:sp>
      <p:sp>
        <p:nvSpPr>
          <p:cNvPr id="7" name="Title 1"/>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Revelation 10:5</a:t>
            </a:r>
          </a:p>
        </p:txBody>
      </p:sp>
      <p:sp>
        <p:nvSpPr>
          <p:cNvPr id="8" name="Rectangle 7">
            <a:extLst>
              <a:ext uri="{FF2B5EF4-FFF2-40B4-BE49-F238E27FC236}">
                <a16:creationId xmlns:a16="http://schemas.microsoft.com/office/drawing/2014/main" id="{B7F8BA44-DD52-493F-8115-52A94AFDD2C9}"/>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27764164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542925" y="2149078"/>
            <a:ext cx="8058150" cy="4518421"/>
          </a:xfrm>
          <a:prstGeom prst="rect">
            <a:avLst/>
          </a:prstGeom>
          <a:noFill/>
          <a:ln w="9525">
            <a:noFill/>
            <a:miter lim="800000"/>
            <a:headEnd/>
            <a:tailEnd/>
          </a:ln>
        </p:spPr>
      </p:pic>
      <p:sp>
        <p:nvSpPr>
          <p:cNvPr id="5" name="TextBox 4"/>
          <p:cNvSpPr txBox="1"/>
          <p:nvPr/>
        </p:nvSpPr>
        <p:spPr>
          <a:xfrm>
            <a:off x="1437981" y="2512267"/>
            <a:ext cx="6172199" cy="2923877"/>
          </a:xfrm>
          <a:prstGeom prst="rect">
            <a:avLst/>
          </a:prstGeom>
          <a:noFill/>
        </p:spPr>
        <p:txBody>
          <a:bodyPr wrap="square" rtlCol="0">
            <a:spAutoFit/>
          </a:bodyPr>
          <a:lstStyle/>
          <a:p>
            <a:pPr algn="ctr"/>
            <a:r>
              <a:rPr lang="en-US" sz="3000" i="1" dirty="0">
                <a:solidFill>
                  <a:prstClr val="black"/>
                </a:solidFill>
                <a:latin typeface="Arial Narrow" panose="020B0606020202030204" pitchFamily="34" charset="0"/>
                <a:cs typeface="Arial" panose="020B0604020202020204" pitchFamily="34" charset="0"/>
              </a:rPr>
              <a:t>“</a:t>
            </a:r>
            <a:r>
              <a:rPr lang="en-US" sz="3000" b="1" i="1" dirty="0">
                <a:solidFill>
                  <a:prstClr val="black"/>
                </a:solidFill>
                <a:latin typeface="Arial Narrow" panose="020B0606020202030204" pitchFamily="34" charset="0"/>
                <a:cs typeface="Arial" panose="020B0604020202020204" pitchFamily="34" charset="0"/>
              </a:rPr>
              <a:t>and sware by him that liveth for ever and ever, who created the heaven and the things that are therein, and the earth and the things that are therein, and the sea and the things that are therein, </a:t>
            </a:r>
            <a:br>
              <a:rPr lang="en-US" sz="3000" b="1" i="1" dirty="0">
                <a:solidFill>
                  <a:prstClr val="black"/>
                </a:solidFill>
                <a:latin typeface="Arial Narrow" panose="020B0606020202030204" pitchFamily="34" charset="0"/>
                <a:cs typeface="Arial" panose="020B0604020202020204" pitchFamily="34" charset="0"/>
              </a:rPr>
            </a:br>
            <a:r>
              <a:rPr lang="en-US" sz="3200" b="1" i="1" u="sng" dirty="0">
                <a:solidFill>
                  <a:prstClr val="black"/>
                </a:solidFill>
                <a:latin typeface="Arial Narrow" panose="020B0606020202030204" pitchFamily="34" charset="0"/>
                <a:cs typeface="Arial" panose="020B0604020202020204" pitchFamily="34" charset="0"/>
              </a:rPr>
              <a:t>that there shall be delay no longer</a:t>
            </a:r>
            <a:r>
              <a:rPr lang="en-US" sz="3000" i="1" dirty="0">
                <a:solidFill>
                  <a:prstClr val="black"/>
                </a:solidFill>
                <a:latin typeface="Arial Narrow" panose="020B0606020202030204" pitchFamily="34" charset="0"/>
                <a:cs typeface="Arial" panose="020B0604020202020204" pitchFamily="34" charset="0"/>
              </a:rPr>
              <a:t>”</a:t>
            </a:r>
          </a:p>
        </p:txBody>
      </p:sp>
      <p:sp>
        <p:nvSpPr>
          <p:cNvPr id="6" name="Title 1"/>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Revelation 10:6</a:t>
            </a:r>
          </a:p>
        </p:txBody>
      </p:sp>
      <p:sp>
        <p:nvSpPr>
          <p:cNvPr id="8" name="Rectangle 7">
            <a:extLst>
              <a:ext uri="{FF2B5EF4-FFF2-40B4-BE49-F238E27FC236}">
                <a16:creationId xmlns:a16="http://schemas.microsoft.com/office/drawing/2014/main" id="{3C7B8BCC-0526-4DF1-A7A3-0255E39DB76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2362800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1" y="2057400"/>
            <a:ext cx="8105774" cy="3453253"/>
          </a:xfrm>
          <a:solidFill>
            <a:schemeClr val="bg1"/>
          </a:solidFill>
          <a:ln w="38100">
            <a:solidFill>
              <a:schemeClr val="tx2">
                <a:lumMod val="50000"/>
              </a:schemeClr>
            </a:solidFill>
          </a:ln>
        </p:spPr>
        <p:txBody>
          <a:bodyPr>
            <a:spAutoFit/>
          </a:bodyPr>
          <a:lstStyle/>
          <a:p>
            <a:r>
              <a:rPr lang="en-US" sz="2800" dirty="0">
                <a:latin typeface="Arial Narrow" panose="020B0606020202030204" pitchFamily="34" charset="0"/>
              </a:rPr>
              <a:t>The angel lifted his right hand and made a </a:t>
            </a:r>
            <a:r>
              <a:rPr lang="en-US" sz="2800" b="1" dirty="0">
                <a:latin typeface="Arial Narrow" panose="020B0606020202030204" pitchFamily="34" charset="0"/>
              </a:rPr>
              <a:t>solemn oath.</a:t>
            </a:r>
          </a:p>
          <a:p>
            <a:r>
              <a:rPr lang="en-US" sz="2800" dirty="0">
                <a:latin typeface="Arial Narrow" panose="020B0606020202030204" pitchFamily="34" charset="0"/>
              </a:rPr>
              <a:t>By the eternal nature of God and His omnipotence – there would be </a:t>
            </a:r>
            <a:r>
              <a:rPr lang="en-US" sz="2800" b="1" dirty="0">
                <a:latin typeface="Arial Narrow" panose="020B0606020202030204" pitchFamily="34" charset="0"/>
              </a:rPr>
              <a:t>no more delay</a:t>
            </a:r>
            <a:r>
              <a:rPr lang="en-US" sz="2800" dirty="0">
                <a:latin typeface="Arial Narrow" panose="020B0606020202030204" pitchFamily="34" charset="0"/>
              </a:rPr>
              <a:t>!</a:t>
            </a:r>
          </a:p>
          <a:p>
            <a:r>
              <a:rPr lang="en-US" sz="2800" dirty="0">
                <a:latin typeface="Arial Narrow" panose="020B0606020202030204" pitchFamily="34" charset="0"/>
              </a:rPr>
              <a:t>Not the end of the world – but the </a:t>
            </a:r>
            <a:r>
              <a:rPr lang="en-US" sz="2800" b="1" dirty="0">
                <a:latin typeface="Arial Narrow" panose="020B0606020202030204" pitchFamily="34" charset="0"/>
              </a:rPr>
              <a:t>outpouring of God’s wrath (6:9-11)</a:t>
            </a:r>
            <a:endParaRPr lang="en-US" sz="2800" dirty="0">
              <a:latin typeface="Arial Narrow" panose="020B0606020202030204" pitchFamily="34" charset="0"/>
            </a:endParaRPr>
          </a:p>
          <a:p>
            <a:r>
              <a:rPr lang="en-US" sz="2800" dirty="0">
                <a:latin typeface="Arial Narrow" panose="020B0606020202030204" pitchFamily="34" charset="0"/>
              </a:rPr>
              <a:t>The Lord already issued </a:t>
            </a:r>
            <a:r>
              <a:rPr lang="en-US" sz="2800" b="1" dirty="0">
                <a:latin typeface="Arial Narrow" panose="020B0606020202030204" pitchFamily="34" charset="0"/>
              </a:rPr>
              <a:t>warnings</a:t>
            </a:r>
            <a:r>
              <a:rPr lang="en-US" sz="2800" dirty="0">
                <a:latin typeface="Arial Narrow" panose="020B0606020202030204" pitchFamily="34" charset="0"/>
              </a:rPr>
              <a:t> calling for </a:t>
            </a:r>
            <a:r>
              <a:rPr lang="en-US" sz="2800" b="1" dirty="0">
                <a:latin typeface="Arial Narrow" panose="020B0606020202030204" pitchFamily="34" charset="0"/>
              </a:rPr>
              <a:t>repentance.</a:t>
            </a:r>
          </a:p>
          <a:p>
            <a:r>
              <a:rPr lang="en-US" sz="2800" dirty="0">
                <a:latin typeface="Arial Narrow" panose="020B0606020202030204" pitchFamily="34" charset="0"/>
              </a:rPr>
              <a:t>But they </a:t>
            </a:r>
            <a:r>
              <a:rPr lang="en-US" sz="2800" b="1" dirty="0">
                <a:latin typeface="Arial Narrow" panose="020B0606020202030204" pitchFamily="34" charset="0"/>
              </a:rPr>
              <a:t>refused</a:t>
            </a:r>
            <a:r>
              <a:rPr lang="en-US" sz="2800" dirty="0">
                <a:latin typeface="Arial Narrow" panose="020B0606020202030204" pitchFamily="34" charset="0"/>
              </a:rPr>
              <a:t> to repent. </a:t>
            </a:r>
            <a:r>
              <a:rPr lang="en-US" sz="2800" b="1" dirty="0">
                <a:latin typeface="Arial Narrow" panose="020B0606020202030204" pitchFamily="34" charset="0"/>
              </a:rPr>
              <a:t>(9:20-21)</a:t>
            </a:r>
          </a:p>
        </p:txBody>
      </p:sp>
      <p:sp>
        <p:nvSpPr>
          <p:cNvPr id="5" name="Rectangle 4">
            <a:extLst>
              <a:ext uri="{FF2B5EF4-FFF2-40B4-BE49-F238E27FC236}">
                <a16:creationId xmlns:a16="http://schemas.microsoft.com/office/drawing/2014/main" id="{2F08F915-1FBC-40DC-B82E-95048B4F45C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
        <p:nvSpPr>
          <p:cNvPr id="8" name="Title 1">
            <a:extLst>
              <a:ext uri="{FF2B5EF4-FFF2-40B4-BE49-F238E27FC236}">
                <a16:creationId xmlns:a16="http://schemas.microsoft.com/office/drawing/2014/main" id="{CBD7E6CB-0F1B-41C9-9CF2-75A2B5ACD1D1}"/>
              </a:ext>
            </a:extLst>
          </p:cNvPr>
          <p:cNvSpPr>
            <a:spLocks noGrp="1"/>
          </p:cNvSpPr>
          <p:nvPr>
            <p:ph type="title"/>
          </p:nvPr>
        </p:nvSpPr>
        <p:spPr>
          <a:xfrm>
            <a:off x="1485900" y="1191772"/>
            <a:ext cx="6172200" cy="600164"/>
          </a:xfrm>
          <a:solidFill>
            <a:schemeClr val="bg1"/>
          </a:solidFill>
          <a:ln w="38100">
            <a:solidFill>
              <a:schemeClr val="tx2">
                <a:lumMod val="50000"/>
              </a:schemeClr>
            </a:solidFill>
          </a:ln>
        </p:spPr>
        <p:txBody>
          <a:bodyPr>
            <a:spAutoFit/>
          </a:bodyPr>
          <a:lstStyle/>
          <a:p>
            <a:r>
              <a:rPr lang="en-US" b="1" u="sng" dirty="0">
                <a:latin typeface="Arial" panose="020B0604020202020204" pitchFamily="34" charset="0"/>
                <a:cs typeface="Arial" panose="020B0604020202020204" pitchFamily="34" charset="0"/>
              </a:rPr>
              <a:t>The Angel’s Oath</a:t>
            </a:r>
          </a:p>
        </p:txBody>
      </p:sp>
    </p:spTree>
    <p:extLst>
      <p:ext uri="{BB962C8B-B14F-4D97-AF65-F5344CB8AC3E}">
        <p14:creationId xmlns:p14="http://schemas.microsoft.com/office/powerpoint/2010/main" val="2778623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66749" y="2352675"/>
            <a:ext cx="7800975" cy="4001095"/>
          </a:xfrm>
          <a:solidFill>
            <a:schemeClr val="bg1"/>
          </a:solidFill>
          <a:ln w="38100">
            <a:solidFill>
              <a:schemeClr val="tx2">
                <a:lumMod val="50000"/>
              </a:schemeClr>
            </a:solidFill>
          </a:ln>
        </p:spPr>
        <p:txBody>
          <a:bodyPr>
            <a:spAutoFit/>
          </a:bodyPr>
          <a:lstStyle/>
          <a:p>
            <a:pPr>
              <a:spcBef>
                <a:spcPts val="900"/>
              </a:spcBef>
            </a:pPr>
            <a:r>
              <a:rPr lang="en-US" sz="3200" dirty="0">
                <a:latin typeface="Arial Narrow" panose="020B0606020202030204" pitchFamily="34" charset="0"/>
                <a:cs typeface="Arial" panose="020B0604020202020204" pitchFamily="34" charset="0"/>
              </a:rPr>
              <a:t>Why should this come as a </a:t>
            </a:r>
            <a:r>
              <a:rPr lang="en-US" sz="3200" b="1" dirty="0">
                <a:latin typeface="Arial Narrow" panose="020B0606020202030204" pitchFamily="34" charset="0"/>
                <a:cs typeface="Arial" panose="020B0604020202020204" pitchFamily="34" charset="0"/>
              </a:rPr>
              <a:t>mystery</a:t>
            </a:r>
            <a:r>
              <a:rPr lang="en-US" sz="3200" dirty="0">
                <a:latin typeface="Arial Narrow" panose="020B0606020202030204" pitchFamily="34" charset="0"/>
                <a:cs typeface="Arial" panose="020B0604020202020204" pitchFamily="34" charset="0"/>
              </a:rPr>
              <a:t>?</a:t>
            </a:r>
            <a:endParaRPr lang="en-US" sz="3200" b="1" dirty="0">
              <a:latin typeface="Arial Narrow" panose="020B0606020202030204" pitchFamily="34" charset="0"/>
              <a:cs typeface="Arial" panose="020B0604020202020204" pitchFamily="34" charset="0"/>
            </a:endParaRPr>
          </a:p>
          <a:p>
            <a:pPr>
              <a:spcBef>
                <a:spcPts val="900"/>
              </a:spcBef>
            </a:pPr>
            <a:r>
              <a:rPr lang="en-US" sz="3200" dirty="0">
                <a:latin typeface="Arial Narrow" panose="020B0606020202030204" pitchFamily="34" charset="0"/>
                <a:cs typeface="Arial" panose="020B0604020202020204" pitchFamily="34" charset="0"/>
              </a:rPr>
              <a:t>Surely God has always intended for the </a:t>
            </a:r>
            <a:r>
              <a:rPr lang="en-US" sz="3200" b="1" dirty="0">
                <a:latin typeface="Arial Narrow" panose="020B0606020202030204" pitchFamily="34" charset="0"/>
                <a:cs typeface="Arial" panose="020B0604020202020204" pitchFamily="34" charset="0"/>
              </a:rPr>
              <a:t>church to survive</a:t>
            </a:r>
            <a:r>
              <a:rPr lang="en-US" sz="3200" dirty="0">
                <a:latin typeface="Arial Narrow" panose="020B0606020202030204" pitchFamily="34" charset="0"/>
                <a:cs typeface="Arial" panose="020B0604020202020204" pitchFamily="34" charset="0"/>
              </a:rPr>
              <a:t>!</a:t>
            </a:r>
          </a:p>
          <a:p>
            <a:pPr>
              <a:spcBef>
                <a:spcPts val="900"/>
              </a:spcBef>
            </a:pPr>
            <a:r>
              <a:rPr lang="en-US" sz="3200" dirty="0">
                <a:latin typeface="Arial Narrow" panose="020B0606020202030204" pitchFamily="34" charset="0"/>
                <a:cs typeface="Arial" panose="020B0604020202020204" pitchFamily="34" charset="0"/>
              </a:rPr>
              <a:t>Satan’s forces (</a:t>
            </a:r>
            <a:r>
              <a:rPr lang="en-US" sz="3200" i="1" dirty="0">
                <a:latin typeface="Arial Narrow" panose="020B0606020202030204" pitchFamily="34" charset="0"/>
                <a:cs typeface="Arial" panose="020B0604020202020204" pitchFamily="34" charset="0"/>
              </a:rPr>
              <a:t>Rome</a:t>
            </a:r>
            <a:r>
              <a:rPr lang="en-US" sz="3200" dirty="0">
                <a:latin typeface="Arial Narrow" panose="020B0606020202030204" pitchFamily="34" charset="0"/>
                <a:cs typeface="Arial" panose="020B0604020202020204" pitchFamily="34" charset="0"/>
              </a:rPr>
              <a:t>) would not be permitted to </a:t>
            </a:r>
            <a:r>
              <a:rPr lang="en-US" sz="3200" b="1" dirty="0">
                <a:latin typeface="Arial Narrow" panose="020B0606020202030204" pitchFamily="34" charset="0"/>
                <a:cs typeface="Arial" panose="020B0604020202020204" pitchFamily="34" charset="0"/>
              </a:rPr>
              <a:t>thwart God’s plans</a:t>
            </a:r>
            <a:r>
              <a:rPr lang="en-US" sz="3200" dirty="0">
                <a:latin typeface="Arial Narrow" panose="020B0606020202030204" pitchFamily="34" charset="0"/>
                <a:cs typeface="Arial" panose="020B0604020202020204" pitchFamily="34" charset="0"/>
              </a:rPr>
              <a:t>!</a:t>
            </a:r>
          </a:p>
          <a:p>
            <a:pPr>
              <a:spcBef>
                <a:spcPts val="900"/>
              </a:spcBef>
            </a:pPr>
            <a:r>
              <a:rPr lang="en-US" sz="3200" dirty="0">
                <a:latin typeface="Arial Narrow" panose="020B0606020202030204" pitchFamily="34" charset="0"/>
                <a:cs typeface="Arial" panose="020B0604020202020204" pitchFamily="34" charset="0"/>
              </a:rPr>
              <a:t>Never forget who is in </a:t>
            </a:r>
            <a:r>
              <a:rPr lang="en-US" sz="3200" b="1" dirty="0">
                <a:latin typeface="Arial Narrow" panose="020B0606020202030204" pitchFamily="34" charset="0"/>
                <a:cs typeface="Arial" panose="020B0604020202020204" pitchFamily="34" charset="0"/>
              </a:rPr>
              <a:t>control</a:t>
            </a:r>
            <a:r>
              <a:rPr lang="en-US" sz="3200" dirty="0">
                <a:latin typeface="Arial Narrow" panose="020B0606020202030204" pitchFamily="34" charset="0"/>
                <a:cs typeface="Arial" panose="020B0604020202020204" pitchFamily="34" charset="0"/>
              </a:rPr>
              <a:t> of man’s destiny.</a:t>
            </a:r>
          </a:p>
          <a:p>
            <a:pPr>
              <a:spcBef>
                <a:spcPts val="900"/>
              </a:spcBef>
            </a:pPr>
            <a:r>
              <a:rPr lang="en-US" sz="3200" dirty="0">
                <a:latin typeface="Arial Narrow" panose="020B0606020202030204" pitchFamily="34" charset="0"/>
                <a:cs typeface="Arial" panose="020B0604020202020204" pitchFamily="34" charset="0"/>
              </a:rPr>
              <a:t>Choices always have </a:t>
            </a:r>
            <a:r>
              <a:rPr lang="en-US" sz="3200" b="1" dirty="0">
                <a:latin typeface="Arial Narrow" panose="020B0606020202030204" pitchFamily="34" charset="0"/>
                <a:cs typeface="Arial" panose="020B0604020202020204" pitchFamily="34" charset="0"/>
              </a:rPr>
              <a:t>consequences</a:t>
            </a:r>
            <a:r>
              <a:rPr lang="en-US" sz="3200" dirty="0">
                <a:latin typeface="Arial Narrow" panose="020B0606020202030204" pitchFamily="34" charset="0"/>
                <a:cs typeface="Arial" panose="020B0604020202020204" pitchFamily="34" charset="0"/>
              </a:rPr>
              <a:t>!</a:t>
            </a:r>
          </a:p>
        </p:txBody>
      </p:sp>
      <p:sp>
        <p:nvSpPr>
          <p:cNvPr id="5" name="Title 1"/>
          <p:cNvSpPr>
            <a:spLocks noGrp="1"/>
          </p:cNvSpPr>
          <p:nvPr>
            <p:ph type="title"/>
          </p:nvPr>
        </p:nvSpPr>
        <p:spPr>
          <a:xfrm>
            <a:off x="1485900" y="1191772"/>
            <a:ext cx="6172200" cy="600164"/>
          </a:xfrm>
          <a:solidFill>
            <a:schemeClr val="bg1"/>
          </a:solidFill>
          <a:ln w="38100">
            <a:solidFill>
              <a:schemeClr val="tx2">
                <a:lumMod val="50000"/>
              </a:schemeClr>
            </a:solidFill>
          </a:ln>
        </p:spPr>
        <p:txBody>
          <a:bodyPr>
            <a:spAutoFit/>
          </a:bodyPr>
          <a:lstStyle/>
          <a:p>
            <a:r>
              <a:rPr lang="en-US" b="1" u="sng" dirty="0">
                <a:latin typeface="Arial" panose="020B0604020202020204" pitchFamily="34" charset="0"/>
                <a:cs typeface="Arial" panose="020B0604020202020204" pitchFamily="34" charset="0"/>
              </a:rPr>
              <a:t>The Angel’s Oath</a:t>
            </a:r>
          </a:p>
        </p:txBody>
      </p:sp>
      <p:sp>
        <p:nvSpPr>
          <p:cNvPr id="6" name="Rectangle 5">
            <a:extLst>
              <a:ext uri="{FF2B5EF4-FFF2-40B4-BE49-F238E27FC236}">
                <a16:creationId xmlns:a16="http://schemas.microsoft.com/office/drawing/2014/main" id="{6167768A-343B-4DCB-AD00-023B4669D0E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3299033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723901" y="2057401"/>
            <a:ext cx="7591424" cy="4524374"/>
          </a:xfrm>
          <a:prstGeom prst="rect">
            <a:avLst/>
          </a:prstGeom>
          <a:noFill/>
          <a:ln w="9525">
            <a:noFill/>
            <a:miter lim="800000"/>
            <a:headEnd/>
            <a:tailEnd/>
          </a:ln>
        </p:spPr>
      </p:pic>
      <p:sp>
        <p:nvSpPr>
          <p:cNvPr id="5" name="TextBox 4"/>
          <p:cNvSpPr txBox="1"/>
          <p:nvPr/>
        </p:nvSpPr>
        <p:spPr>
          <a:xfrm>
            <a:off x="1510008" y="2301967"/>
            <a:ext cx="5927742" cy="3108543"/>
          </a:xfrm>
          <a:prstGeom prst="rect">
            <a:avLst/>
          </a:prstGeom>
          <a:noFill/>
        </p:spPr>
        <p:txBody>
          <a:bodyPr wrap="square" rtlCol="0">
            <a:spAutoFit/>
          </a:bodyPr>
          <a:lstStyle/>
          <a:p>
            <a:pPr algn="ctr"/>
            <a:r>
              <a:rPr lang="en-US" sz="2800" i="1" dirty="0">
                <a:solidFill>
                  <a:prstClr val="black"/>
                </a:solidFill>
                <a:latin typeface="Arial" panose="020B0604020202020204" pitchFamily="34" charset="0"/>
                <a:cs typeface="Arial" panose="020B0604020202020204" pitchFamily="34" charset="0"/>
              </a:rPr>
              <a:t>“</a:t>
            </a:r>
            <a:r>
              <a:rPr lang="en-US" sz="2800" b="1" i="1" dirty="0">
                <a:solidFill>
                  <a:prstClr val="black"/>
                </a:solidFill>
                <a:latin typeface="Arial" panose="020B0604020202020204" pitchFamily="34" charset="0"/>
                <a:cs typeface="Arial" panose="020B0604020202020204" pitchFamily="34" charset="0"/>
              </a:rPr>
              <a:t>but in the days of the voice of the seventh angel, when he is about to sound, </a:t>
            </a:r>
            <a:r>
              <a:rPr lang="en-US" sz="2800" b="1" i="1" u="sng" dirty="0">
                <a:solidFill>
                  <a:prstClr val="black"/>
                </a:solidFill>
                <a:latin typeface="Arial" panose="020B0604020202020204" pitchFamily="34" charset="0"/>
                <a:cs typeface="Arial" panose="020B0604020202020204" pitchFamily="34" charset="0"/>
              </a:rPr>
              <a:t>then is finished the mystery of God</a:t>
            </a:r>
            <a:r>
              <a:rPr lang="en-US" sz="2800" b="1" i="1" dirty="0">
                <a:solidFill>
                  <a:prstClr val="black"/>
                </a:solidFill>
                <a:latin typeface="Arial" panose="020B0604020202020204" pitchFamily="34" charset="0"/>
                <a:cs typeface="Arial" panose="020B0604020202020204" pitchFamily="34" charset="0"/>
              </a:rPr>
              <a:t>, according to the good tidings which he </a:t>
            </a:r>
            <a:r>
              <a:rPr lang="en-US" sz="2800" b="1" i="1" u="sng" dirty="0">
                <a:solidFill>
                  <a:prstClr val="black"/>
                </a:solidFill>
                <a:latin typeface="Arial" panose="020B0604020202020204" pitchFamily="34" charset="0"/>
                <a:cs typeface="Arial" panose="020B0604020202020204" pitchFamily="34" charset="0"/>
              </a:rPr>
              <a:t>declared to his servants the prophets</a:t>
            </a:r>
            <a:r>
              <a:rPr lang="en-US" sz="2800" i="1" dirty="0">
                <a:solidFill>
                  <a:prstClr val="black"/>
                </a:solidFill>
                <a:latin typeface="Arial" panose="020B0604020202020204" pitchFamily="34" charset="0"/>
                <a:cs typeface="Arial" panose="020B0604020202020204" pitchFamily="34" charset="0"/>
              </a:rPr>
              <a:t>.”</a:t>
            </a:r>
          </a:p>
        </p:txBody>
      </p:sp>
      <p:sp>
        <p:nvSpPr>
          <p:cNvPr id="6" name="Title 1"/>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Revelation 10:7</a:t>
            </a:r>
          </a:p>
        </p:txBody>
      </p:sp>
      <p:sp>
        <p:nvSpPr>
          <p:cNvPr id="8" name="Rectangle 7">
            <a:extLst>
              <a:ext uri="{FF2B5EF4-FFF2-40B4-BE49-F238E27FC236}">
                <a16:creationId xmlns:a16="http://schemas.microsoft.com/office/drawing/2014/main" id="{46AB5D82-8EDF-42BA-9705-D6C7AD1247F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1646271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485900" y="1106459"/>
            <a:ext cx="6172200" cy="701731"/>
          </a:xfrm>
          <a:noFill/>
        </p:spPr>
        <p:txBody>
          <a:bodyPr anchor="ctr">
            <a:spAutoFit/>
          </a:bodyPr>
          <a:lstStyle/>
          <a:p>
            <a:pPr algn="ctr"/>
            <a:r>
              <a:rPr lang="en-US" altLang="en-US" b="1" dirty="0">
                <a:solidFill>
                  <a:schemeClr val="tx1"/>
                </a:solidFill>
                <a:latin typeface="Arial" panose="020B0604020202020204" pitchFamily="34" charset="0"/>
                <a:cs typeface="Arial" panose="020B0604020202020204" pitchFamily="34" charset="0"/>
              </a:rPr>
              <a:t>Revelation</a:t>
            </a:r>
          </a:p>
        </p:txBody>
      </p:sp>
      <p:sp>
        <p:nvSpPr>
          <p:cNvPr id="2" name="Slide Number Placeholder 1">
            <a:extLst>
              <a:ext uri="{FF2B5EF4-FFF2-40B4-BE49-F238E27FC236}">
                <a16:creationId xmlns:a16="http://schemas.microsoft.com/office/drawing/2014/main" id="{CB936454-0D36-4ADA-953D-BD288B1C2CAB}"/>
              </a:ext>
            </a:extLst>
          </p:cNvPr>
          <p:cNvSpPr>
            <a:spLocks noGrp="1"/>
          </p:cNvSpPr>
          <p:nvPr>
            <p:ph type="sldNum" sz="quarter" idx="12"/>
          </p:nvPr>
        </p:nvSpPr>
        <p:spPr/>
        <p:txBody>
          <a:bodyPr/>
          <a:lstStyle/>
          <a:p>
            <a:pPr eaLnBrk="0" fontAlgn="base" hangingPunct="0">
              <a:spcBef>
                <a:spcPct val="0"/>
              </a:spcBef>
              <a:spcAft>
                <a:spcPct val="0"/>
              </a:spcAft>
            </a:pPr>
            <a:fld id="{71DD7C3C-26EA-48D1-89DB-82086917E937}"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2</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30723" name="Text Box 3"/>
          <p:cNvSpPr txBox="1">
            <a:spLocks noChangeArrowheads="1"/>
          </p:cNvSpPr>
          <p:nvPr/>
        </p:nvSpPr>
        <p:spPr bwMode="auto">
          <a:xfrm>
            <a:off x="1025129" y="2085975"/>
            <a:ext cx="6944337" cy="3077766"/>
          </a:xfrm>
          <a:prstGeom prst="rect">
            <a:avLst/>
          </a:prstGeom>
          <a:noFill/>
          <a:ln>
            <a:noFill/>
          </a:ln>
          <a:effectLst/>
        </p:spPr>
        <p:txBody>
          <a:bodyPr wrap="none">
            <a:spAutoFit/>
          </a:bodyPr>
          <a:lstStyle>
            <a:lvl1pPr>
              <a:tabLst>
                <a:tab pos="457200" algn="l"/>
              </a:tabLst>
              <a:defRPr>
                <a:solidFill>
                  <a:schemeClr val="tx1"/>
                </a:solidFill>
                <a:latin typeface="Arial" panose="020B0604020202020204" pitchFamily="34" charset="0"/>
              </a:defRPr>
            </a:lvl1pPr>
            <a:lvl2pPr>
              <a:tabLst>
                <a:tab pos="457200" algn="l"/>
              </a:tabLst>
              <a:defRPr>
                <a:solidFill>
                  <a:schemeClr val="tx1"/>
                </a:solidFill>
                <a:latin typeface="Arial" panose="020B0604020202020204" pitchFamily="34" charset="0"/>
              </a:defRPr>
            </a:lvl2pPr>
            <a:lvl3pPr>
              <a:tabLst>
                <a:tab pos="457200" algn="l"/>
              </a:tabLst>
              <a:defRPr>
                <a:solidFill>
                  <a:schemeClr val="tx1"/>
                </a:solidFill>
                <a:latin typeface="Arial" panose="020B0604020202020204" pitchFamily="34" charset="0"/>
              </a:defRPr>
            </a:lvl3pPr>
            <a:lvl4pPr>
              <a:tabLst>
                <a:tab pos="457200" algn="l"/>
              </a:tabLst>
              <a:defRPr>
                <a:solidFill>
                  <a:schemeClr val="tx1"/>
                </a:solidFill>
                <a:latin typeface="Arial" panose="020B0604020202020204" pitchFamily="34" charset="0"/>
              </a:defRPr>
            </a:lvl4pPr>
            <a:lvl5pPr>
              <a:tabLst>
                <a:tab pos="457200" algn="l"/>
              </a:tabLst>
              <a:defRPr>
                <a:solidFill>
                  <a:schemeClr val="tx1"/>
                </a:solidFill>
                <a:latin typeface="Arial" panose="020B0604020202020204" pitchFamily="34" charset="0"/>
              </a:defRPr>
            </a:lvl5pPr>
            <a:lvl6pPr fontAlgn="base">
              <a:spcBef>
                <a:spcPct val="0"/>
              </a:spcBef>
              <a:spcAft>
                <a:spcPct val="0"/>
              </a:spcAft>
              <a:tabLst>
                <a:tab pos="457200" algn="l"/>
              </a:tabLst>
              <a:defRPr>
                <a:solidFill>
                  <a:schemeClr val="tx1"/>
                </a:solidFill>
                <a:latin typeface="Arial" panose="020B0604020202020204" pitchFamily="34" charset="0"/>
              </a:defRPr>
            </a:lvl6pPr>
            <a:lvl7pPr fontAlgn="base">
              <a:spcBef>
                <a:spcPct val="0"/>
              </a:spcBef>
              <a:spcAft>
                <a:spcPct val="0"/>
              </a:spcAft>
              <a:tabLst>
                <a:tab pos="457200" algn="l"/>
              </a:tabLst>
              <a:defRPr>
                <a:solidFill>
                  <a:schemeClr val="tx1"/>
                </a:solidFill>
                <a:latin typeface="Arial" panose="020B0604020202020204" pitchFamily="34" charset="0"/>
              </a:defRPr>
            </a:lvl7pPr>
            <a:lvl8pPr fontAlgn="base">
              <a:spcBef>
                <a:spcPct val="0"/>
              </a:spcBef>
              <a:spcAft>
                <a:spcPct val="0"/>
              </a:spcAft>
              <a:tabLst>
                <a:tab pos="457200" algn="l"/>
              </a:tabLst>
              <a:defRPr>
                <a:solidFill>
                  <a:schemeClr val="tx1"/>
                </a:solidFill>
                <a:latin typeface="Arial" panose="020B0604020202020204" pitchFamily="34" charset="0"/>
              </a:defRPr>
            </a:lvl8pPr>
            <a:lvl9pPr fontAlgn="base">
              <a:spcBef>
                <a:spcPct val="0"/>
              </a:spcBef>
              <a:spcAft>
                <a:spcPct val="0"/>
              </a:spcAft>
              <a:tabLst>
                <a:tab pos="457200" algn="l"/>
              </a:tabLst>
              <a:defRPr>
                <a:solidFill>
                  <a:schemeClr val="tx1"/>
                </a:solidFill>
                <a:latin typeface="Arial" panose="020B0604020202020204" pitchFamily="34" charset="0"/>
              </a:defRPr>
            </a:lvl9pPr>
          </a:lstStyle>
          <a:p>
            <a:pPr fontAlgn="base">
              <a:spcBef>
                <a:spcPts val="900"/>
              </a:spcBef>
              <a:spcAft>
                <a:spcPct val="0"/>
              </a:spcAft>
            </a:pPr>
            <a:r>
              <a:rPr lang="en-US" altLang="en-US" sz="3200" b="1" dirty="0">
                <a:cs typeface="Arial" panose="020B0604020202020204" pitchFamily="34" charset="0"/>
              </a:rPr>
              <a:t>I. </a:t>
            </a:r>
            <a:r>
              <a:rPr lang="en-US" altLang="en-US" sz="3200" b="1" u="sng" dirty="0">
                <a:cs typeface="Arial" panose="020B0604020202020204" pitchFamily="34" charset="0"/>
              </a:rPr>
              <a:t>Struggle on Earth</a:t>
            </a:r>
            <a:r>
              <a:rPr lang="en-US" altLang="en-US" sz="3200" b="1" dirty="0">
                <a:cs typeface="Arial" panose="020B0604020202020204" pitchFamily="34" charset="0"/>
              </a:rPr>
              <a:t> (1-11)</a:t>
            </a:r>
          </a:p>
          <a:p>
            <a:pPr fontAlgn="base">
              <a:spcBef>
                <a:spcPts val="900"/>
              </a:spcBef>
              <a:spcAft>
                <a:spcPct val="0"/>
              </a:spcAft>
            </a:pPr>
            <a:r>
              <a:rPr lang="en-US" altLang="en-US" sz="3200" b="1" dirty="0">
                <a:cs typeface="Arial" panose="020B0604020202020204" pitchFamily="34" charset="0"/>
              </a:rPr>
              <a:t>	A. </a:t>
            </a:r>
            <a:r>
              <a:rPr lang="en-US" altLang="en-US" sz="3200" b="1" i="1" dirty="0">
                <a:cs typeface="Arial" panose="020B0604020202020204" pitchFamily="34" charset="0"/>
              </a:rPr>
              <a:t>John’s Vision</a:t>
            </a:r>
            <a:r>
              <a:rPr lang="en-US" altLang="en-US" sz="3200" b="1" dirty="0">
                <a:cs typeface="Arial" panose="020B0604020202020204" pitchFamily="34" charset="0"/>
              </a:rPr>
              <a:t> (1)</a:t>
            </a:r>
          </a:p>
          <a:p>
            <a:pPr fontAlgn="base">
              <a:spcBef>
                <a:spcPts val="900"/>
              </a:spcBef>
              <a:spcAft>
                <a:spcPct val="0"/>
              </a:spcAft>
            </a:pPr>
            <a:r>
              <a:rPr lang="en-US" altLang="en-US" sz="3200" b="1" dirty="0">
                <a:cs typeface="Arial" panose="020B0604020202020204" pitchFamily="34" charset="0"/>
              </a:rPr>
              <a:t>	B. </a:t>
            </a:r>
            <a:r>
              <a:rPr lang="en-US" altLang="en-US" sz="3200" b="1" i="1" dirty="0">
                <a:cs typeface="Arial" panose="020B0604020202020204" pitchFamily="34" charset="0"/>
              </a:rPr>
              <a:t>Letters to 7 churches</a:t>
            </a:r>
            <a:r>
              <a:rPr lang="en-US" altLang="en-US" sz="3200" b="1" dirty="0">
                <a:cs typeface="Arial" panose="020B0604020202020204" pitchFamily="34" charset="0"/>
              </a:rPr>
              <a:t> (2-3)</a:t>
            </a:r>
          </a:p>
          <a:p>
            <a:pPr fontAlgn="base">
              <a:spcBef>
                <a:spcPts val="900"/>
              </a:spcBef>
              <a:spcAft>
                <a:spcPct val="0"/>
              </a:spcAft>
            </a:pPr>
            <a:r>
              <a:rPr lang="en-US" altLang="en-US" sz="3200" b="1" dirty="0">
                <a:cs typeface="Arial" panose="020B0604020202020204" pitchFamily="34" charset="0"/>
              </a:rPr>
              <a:t>	C. </a:t>
            </a:r>
            <a:r>
              <a:rPr lang="en-US" altLang="en-US" sz="3200" b="1" i="1" dirty="0">
                <a:cs typeface="Arial" panose="020B0604020202020204" pitchFamily="34" charset="0"/>
              </a:rPr>
              <a:t>God in control</a:t>
            </a:r>
            <a:r>
              <a:rPr lang="en-US" altLang="en-US" sz="3200" b="1" dirty="0">
                <a:cs typeface="Arial" panose="020B0604020202020204" pitchFamily="34" charset="0"/>
              </a:rPr>
              <a:t> (4-5)</a:t>
            </a:r>
          </a:p>
          <a:p>
            <a:pPr fontAlgn="base">
              <a:spcBef>
                <a:spcPts val="900"/>
              </a:spcBef>
              <a:spcAft>
                <a:spcPct val="0"/>
              </a:spcAft>
            </a:pPr>
            <a:r>
              <a:rPr lang="en-US" altLang="en-US" sz="3200" b="1" dirty="0">
                <a:cs typeface="Arial" panose="020B0604020202020204" pitchFamily="34" charset="0"/>
              </a:rPr>
              <a:t>	D. </a:t>
            </a:r>
            <a:r>
              <a:rPr lang="en-US" altLang="en-US" sz="3200" b="1" i="1" dirty="0">
                <a:cs typeface="Arial" panose="020B0604020202020204" pitchFamily="34" charset="0"/>
              </a:rPr>
              <a:t>Opening of seven seals</a:t>
            </a:r>
            <a:r>
              <a:rPr lang="en-US" altLang="en-US" sz="3200" b="1" dirty="0">
                <a:cs typeface="Arial" panose="020B0604020202020204" pitchFamily="34" charset="0"/>
              </a:rPr>
              <a:t> (6-11)</a:t>
            </a:r>
            <a:endParaRPr lang="en-US" altLang="en-US" sz="2100" b="1" dirty="0">
              <a:cs typeface="Arial" panose="020B0604020202020204" pitchFamily="34" charset="0"/>
            </a:endParaRPr>
          </a:p>
        </p:txBody>
      </p:sp>
    </p:spTree>
    <p:extLst>
      <p:ext uri="{BB962C8B-B14F-4D97-AF65-F5344CB8AC3E}">
        <p14:creationId xmlns:p14="http://schemas.microsoft.com/office/powerpoint/2010/main" val="380268085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8BBA97-2D60-4F22-B938-CC9A9098FA6B}"/>
              </a:ext>
            </a:extLst>
          </p:cNvPr>
          <p:cNvSpPr>
            <a:spLocks noGrp="1"/>
          </p:cNvSpPr>
          <p:nvPr>
            <p:ph idx="1"/>
          </p:nvPr>
        </p:nvSpPr>
        <p:spPr>
          <a:xfrm>
            <a:off x="94269" y="1592102"/>
            <a:ext cx="8964890" cy="4939814"/>
          </a:xfrm>
          <a:solidFill>
            <a:schemeClr val="bg1"/>
          </a:solidFill>
          <a:ln w="38100">
            <a:solidFill>
              <a:schemeClr val="tx1"/>
            </a:solidFill>
          </a:ln>
        </p:spPr>
        <p:txBody>
          <a:bodyPr wrap="square">
            <a:spAutoFit/>
          </a:bodyPr>
          <a:lstStyle/>
          <a:p>
            <a:r>
              <a:rPr lang="en-US" sz="2500" b="1" dirty="0">
                <a:latin typeface="Arial" panose="020B0604020202020204" pitchFamily="34" charset="0"/>
                <a:cs typeface="Arial" panose="020B0604020202020204" pitchFamily="34" charset="0"/>
              </a:rPr>
              <a:t>God’s plan of redemption </a:t>
            </a:r>
            <a:r>
              <a:rPr lang="en-US" sz="2500" dirty="0">
                <a:latin typeface="Arial" panose="020B0604020202020204" pitchFamily="34" charset="0"/>
                <a:cs typeface="Arial" panose="020B0604020202020204" pitchFamily="34" charset="0"/>
              </a:rPr>
              <a:t>is no longer a mystery because it has been revealed (Romans 15:25-26; Ephesians 3:3-7).</a:t>
            </a:r>
          </a:p>
          <a:p>
            <a:r>
              <a:rPr lang="en-US" sz="2500" dirty="0">
                <a:latin typeface="Arial" panose="020B0604020202020204" pitchFamily="34" charset="0"/>
                <a:cs typeface="Arial" panose="020B0604020202020204" pitchFamily="34" charset="0"/>
              </a:rPr>
              <a:t>Daniel prophesied that His kingdom would be established in the days of the fourth kingdom – the Roman Empire (Daniel 2:40, 44-45).</a:t>
            </a:r>
          </a:p>
          <a:p>
            <a:pPr lvl="1"/>
            <a:r>
              <a:rPr lang="en-US" sz="2500" dirty="0">
                <a:latin typeface="Arial" panose="020B0604020202020204" pitchFamily="34" charset="0"/>
                <a:cs typeface="Arial" panose="020B0604020202020204" pitchFamily="34" charset="0"/>
              </a:rPr>
              <a:t>This was fulfilled when Christ arose from the grave and ascended to the right hand of God (Mark 1:14-15; 9:1; </a:t>
            </a:r>
            <a:br>
              <a:rPr lang="en-US" sz="2500" dirty="0">
                <a:latin typeface="Arial" panose="020B0604020202020204" pitchFamily="34" charset="0"/>
                <a:cs typeface="Arial" panose="020B0604020202020204" pitchFamily="34" charset="0"/>
              </a:rPr>
            </a:br>
            <a:r>
              <a:rPr lang="en-US" sz="2500" dirty="0">
                <a:latin typeface="Arial" panose="020B0604020202020204" pitchFamily="34" charset="0"/>
                <a:cs typeface="Arial" panose="020B0604020202020204" pitchFamily="34" charset="0"/>
              </a:rPr>
              <a:t>Daniel 7:13-14; Ephesians 1:20-23; Acts 2:30, 33-36; Galatians 4:4).</a:t>
            </a:r>
          </a:p>
          <a:p>
            <a:pPr lvl="1"/>
            <a:r>
              <a:rPr lang="en-US" sz="2500" dirty="0">
                <a:latin typeface="Arial" panose="020B0604020202020204" pitchFamily="34" charset="0"/>
                <a:cs typeface="Arial" panose="020B0604020202020204" pitchFamily="34" charset="0"/>
              </a:rPr>
              <a:t>God’s kingdom would be unlike earthly nations which inevitably rise and fall. God’s kingdom is spiritual, and it shall stand forever (John 18:36; Daniel 2:44).</a:t>
            </a:r>
          </a:p>
        </p:txBody>
      </p:sp>
      <p:sp>
        <p:nvSpPr>
          <p:cNvPr id="5" name="Rectangle 4">
            <a:extLst>
              <a:ext uri="{FF2B5EF4-FFF2-40B4-BE49-F238E27FC236}">
                <a16:creationId xmlns:a16="http://schemas.microsoft.com/office/drawing/2014/main" id="{E34D5823-3A7F-481B-8439-A367262C1C5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
        <p:nvSpPr>
          <p:cNvPr id="8" name="Title 1">
            <a:extLst>
              <a:ext uri="{FF2B5EF4-FFF2-40B4-BE49-F238E27FC236}">
                <a16:creationId xmlns:a16="http://schemas.microsoft.com/office/drawing/2014/main" id="{A996D050-5B78-43D4-BB87-446B1B265D05}"/>
              </a:ext>
            </a:extLst>
          </p:cNvPr>
          <p:cNvSpPr txBox="1">
            <a:spLocks/>
          </p:cNvSpPr>
          <p:nvPr/>
        </p:nvSpPr>
        <p:spPr>
          <a:xfrm>
            <a:off x="1485900" y="780987"/>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Revelation 10:7</a:t>
            </a:r>
          </a:p>
        </p:txBody>
      </p:sp>
    </p:spTree>
    <p:extLst>
      <p:ext uri="{BB962C8B-B14F-4D97-AF65-F5344CB8AC3E}">
        <p14:creationId xmlns:p14="http://schemas.microsoft.com/office/powerpoint/2010/main" val="29001672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485900" y="951099"/>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Revelation 10:7</a:t>
            </a:r>
          </a:p>
        </p:txBody>
      </p:sp>
      <p:sp>
        <p:nvSpPr>
          <p:cNvPr id="3" name="Content Placeholder 2">
            <a:extLst>
              <a:ext uri="{FF2B5EF4-FFF2-40B4-BE49-F238E27FC236}">
                <a16:creationId xmlns:a16="http://schemas.microsoft.com/office/drawing/2014/main" id="{198BBA97-2D60-4F22-B938-CC9A9098FA6B}"/>
              </a:ext>
            </a:extLst>
          </p:cNvPr>
          <p:cNvSpPr>
            <a:spLocks noGrp="1"/>
          </p:cNvSpPr>
          <p:nvPr>
            <p:ph idx="1"/>
          </p:nvPr>
        </p:nvSpPr>
        <p:spPr>
          <a:xfrm>
            <a:off x="381979" y="2037431"/>
            <a:ext cx="8400473" cy="4339650"/>
          </a:xfrm>
          <a:solidFill>
            <a:schemeClr val="bg1"/>
          </a:solidFill>
          <a:ln w="38100">
            <a:solidFill>
              <a:schemeClr val="tx1"/>
            </a:solidFill>
          </a:ln>
        </p:spPr>
        <p:txBody>
          <a:bodyPr>
            <a:spAutoFit/>
          </a:bodyPr>
          <a:lstStyle/>
          <a:p>
            <a:r>
              <a:rPr lang="en-US" sz="2800" dirty="0">
                <a:latin typeface="Arial" panose="020B0604020202020204" pitchFamily="34" charset="0"/>
                <a:cs typeface="Arial" panose="020B0604020202020204" pitchFamily="34" charset="0"/>
              </a:rPr>
              <a:t>The prophets foretold of the “</a:t>
            </a:r>
            <a:r>
              <a:rPr lang="en-US" sz="2800" b="1" dirty="0">
                <a:latin typeface="Arial" panose="020B0604020202020204" pitchFamily="34" charset="0"/>
                <a:cs typeface="Arial" panose="020B0604020202020204" pitchFamily="34" charset="0"/>
              </a:rPr>
              <a:t>destruction of Jerusalem</a:t>
            </a:r>
            <a:r>
              <a:rPr lang="en-US" sz="2800" dirty="0">
                <a:latin typeface="Arial" panose="020B0604020202020204" pitchFamily="34" charset="0"/>
                <a:cs typeface="Arial" panose="020B0604020202020204" pitchFamily="34" charset="0"/>
              </a:rPr>
              <a:t>” by Romans!</a:t>
            </a:r>
          </a:p>
          <a:p>
            <a:pPr lvl="1"/>
            <a:r>
              <a:rPr lang="en-US" sz="2400" dirty="0">
                <a:latin typeface="Arial" panose="020B0604020202020204" pitchFamily="34" charset="0"/>
                <a:cs typeface="Arial" panose="020B0604020202020204" pitchFamily="34" charset="0"/>
              </a:rPr>
              <a:t>This is found in Daniel 9:24-27 – abomination that maketh desolate! (cf. Matthew 24:15; Luke 21:20-24)</a:t>
            </a:r>
          </a:p>
          <a:p>
            <a:pPr lvl="1"/>
            <a:r>
              <a:rPr lang="en-US" sz="2400" dirty="0">
                <a:latin typeface="Arial" panose="020B0604020202020204" pitchFamily="34" charset="0"/>
                <a:cs typeface="Arial" panose="020B0604020202020204" pitchFamily="34" charset="0"/>
              </a:rPr>
              <a:t>The “one that maketh desolate” shall also be punished afterward (verse 27).</a:t>
            </a:r>
          </a:p>
          <a:p>
            <a:r>
              <a:rPr lang="en-US" sz="2800" dirty="0">
                <a:latin typeface="Arial" panose="020B0604020202020204" pitchFamily="34" charset="0"/>
                <a:cs typeface="Arial" panose="020B0604020202020204" pitchFamily="34" charset="0"/>
              </a:rPr>
              <a:t>The prophets also foretold in “</a:t>
            </a:r>
            <a:r>
              <a:rPr lang="en-US" sz="2800" b="1" dirty="0">
                <a:latin typeface="Arial" panose="020B0604020202020204" pitchFamily="34" charset="0"/>
                <a:cs typeface="Arial" panose="020B0604020202020204" pitchFamily="34" charset="0"/>
              </a:rPr>
              <a:t>visions and prophecies</a:t>
            </a:r>
            <a:r>
              <a:rPr lang="en-US" sz="2800" dirty="0">
                <a:latin typeface="Arial" panose="020B0604020202020204" pitchFamily="34" charset="0"/>
                <a:cs typeface="Arial" panose="020B0604020202020204" pitchFamily="34" charset="0"/>
              </a:rPr>
              <a:t>” that Rome would also be destroyed.</a:t>
            </a:r>
          </a:p>
          <a:p>
            <a:pPr lvl="1"/>
            <a:r>
              <a:rPr lang="en-US" sz="2400" dirty="0">
                <a:latin typeface="Arial" panose="020B0604020202020204" pitchFamily="34" charset="0"/>
                <a:cs typeface="Arial" panose="020B0604020202020204" pitchFamily="34" charset="0"/>
              </a:rPr>
              <a:t>The “</a:t>
            </a:r>
            <a:r>
              <a:rPr lang="en-US" sz="2400" b="1" dirty="0">
                <a:latin typeface="Arial" panose="020B0604020202020204" pitchFamily="34" charset="0"/>
                <a:cs typeface="Arial" panose="020B0604020202020204" pitchFamily="34" charset="0"/>
              </a:rPr>
              <a:t>mystery</a:t>
            </a:r>
            <a:r>
              <a:rPr lang="en-US" sz="2400" dirty="0">
                <a:latin typeface="Arial" panose="020B0604020202020204" pitchFamily="34" charset="0"/>
                <a:cs typeface="Arial" panose="020B0604020202020204" pitchFamily="34" charset="0"/>
              </a:rPr>
              <a:t>” would be completed when the “</a:t>
            </a:r>
            <a:r>
              <a:rPr lang="en-US" sz="2400" b="1" dirty="0">
                <a:latin typeface="Arial" panose="020B0604020202020204" pitchFamily="34" charset="0"/>
                <a:cs typeface="Arial" panose="020B0604020202020204" pitchFamily="34" charset="0"/>
              </a:rPr>
              <a:t>end</a:t>
            </a:r>
            <a:r>
              <a:rPr lang="en-US" sz="2400" dirty="0">
                <a:latin typeface="Arial" panose="020B0604020202020204" pitchFamily="34" charset="0"/>
                <a:cs typeface="Arial" panose="020B0604020202020204" pitchFamily="34" charset="0"/>
              </a:rPr>
              <a:t>”</a:t>
            </a:r>
            <a:r>
              <a:rPr lang="en-US" sz="2400" b="1"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came.</a:t>
            </a:r>
          </a:p>
        </p:txBody>
      </p:sp>
      <p:sp>
        <p:nvSpPr>
          <p:cNvPr id="5" name="Rectangle 4">
            <a:extLst>
              <a:ext uri="{FF2B5EF4-FFF2-40B4-BE49-F238E27FC236}">
                <a16:creationId xmlns:a16="http://schemas.microsoft.com/office/drawing/2014/main" id="{6AC999D4-BA37-4B6B-AA0A-4A20D161782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37081785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481137" y="955915"/>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Revelation 10:7</a:t>
            </a:r>
          </a:p>
        </p:txBody>
      </p:sp>
      <p:sp>
        <p:nvSpPr>
          <p:cNvPr id="3" name="Content Placeholder 2">
            <a:extLst>
              <a:ext uri="{FF2B5EF4-FFF2-40B4-BE49-F238E27FC236}">
                <a16:creationId xmlns:a16="http://schemas.microsoft.com/office/drawing/2014/main" id="{198BBA97-2D60-4F22-B938-CC9A9098FA6B}"/>
              </a:ext>
            </a:extLst>
          </p:cNvPr>
          <p:cNvSpPr>
            <a:spLocks noGrp="1"/>
          </p:cNvSpPr>
          <p:nvPr>
            <p:ph idx="1"/>
          </p:nvPr>
        </p:nvSpPr>
        <p:spPr>
          <a:xfrm>
            <a:off x="452437" y="2117437"/>
            <a:ext cx="8229600" cy="4525963"/>
          </a:xfrm>
          <a:solidFill>
            <a:schemeClr val="bg1"/>
          </a:solidFill>
          <a:ln w="38100">
            <a:solidFill>
              <a:schemeClr val="tx1"/>
            </a:solidFill>
          </a:ln>
        </p:spPr>
        <p:txBody>
          <a:bodyPr>
            <a:spAutoFit/>
          </a:bodyPr>
          <a:lstStyle/>
          <a:p>
            <a:r>
              <a:rPr lang="en-US" b="1" u="sng" dirty="0">
                <a:latin typeface="Arial" panose="020B0604020202020204" pitchFamily="34" charset="0"/>
                <a:cs typeface="Arial" panose="020B0604020202020204" pitchFamily="34" charset="0"/>
              </a:rPr>
              <a:t>Another mystery to be revealed</a:t>
            </a:r>
            <a:r>
              <a:rPr lang="en-US" dirty="0">
                <a:latin typeface="Arial" panose="020B0604020202020204" pitchFamily="34" charset="0"/>
                <a:cs typeface="Arial" panose="020B0604020202020204" pitchFamily="34" charset="0"/>
              </a:rPr>
              <a:t>: Daniel 7</a:t>
            </a:r>
          </a:p>
          <a:p>
            <a:r>
              <a:rPr lang="en-US" dirty="0">
                <a:latin typeface="Arial" panose="020B0604020202020204" pitchFamily="34" charset="0"/>
                <a:cs typeface="Arial" panose="020B0604020202020204" pitchFamily="34" charset="0"/>
              </a:rPr>
              <a:t>Daniel also foretold how God’s kingdom would be opposed by this fourth empire (Daniel 7:15-28).</a:t>
            </a:r>
          </a:p>
          <a:p>
            <a:r>
              <a:rPr lang="en-US" dirty="0">
                <a:latin typeface="Arial" panose="020B0604020202020204" pitchFamily="34" charset="0"/>
                <a:cs typeface="Arial" panose="020B0604020202020204" pitchFamily="34" charset="0"/>
              </a:rPr>
              <a:t>The Roman Empire, led by wicked rulers both in Rome and the chief provinces, would make war with the saints, but it would not prevail.</a:t>
            </a:r>
          </a:p>
          <a:p>
            <a:r>
              <a:rPr lang="en-US" dirty="0">
                <a:latin typeface="Arial" panose="020B0604020202020204" pitchFamily="34" charset="0"/>
                <a:cs typeface="Arial" panose="020B0604020202020204" pitchFamily="34" charset="0"/>
              </a:rPr>
              <a:t>Instead, </a:t>
            </a:r>
            <a:r>
              <a:rPr lang="en-US" i="1" dirty="0">
                <a:latin typeface="Arial" panose="020B0604020202020204" pitchFamily="34" charset="0"/>
                <a:cs typeface="Arial" panose="020B0604020202020204" pitchFamily="34" charset="0"/>
              </a:rPr>
              <a:t>“But the saints of the Most High shall receive the kingdom, and possess the kingdom for ever, even for ever and ever.”</a:t>
            </a:r>
            <a:r>
              <a:rPr lang="en-US" dirty="0">
                <a:latin typeface="Arial" panose="020B0604020202020204" pitchFamily="34" charset="0"/>
                <a:cs typeface="Arial" panose="020B0604020202020204" pitchFamily="34" charset="0"/>
              </a:rPr>
              <a:t> (Daniel 7:18; cf. Daniel 7:22-27).</a:t>
            </a:r>
          </a:p>
          <a:p>
            <a:r>
              <a:rPr lang="en-US" dirty="0">
                <a:latin typeface="Arial" panose="020B0604020202020204" pitchFamily="34" charset="0"/>
                <a:cs typeface="Arial" panose="020B0604020202020204" pitchFamily="34" charset="0"/>
              </a:rPr>
              <a:t>Revelation discloses the fulfillment of this prophecy and explains how this mystery of God should be finished.</a:t>
            </a:r>
          </a:p>
        </p:txBody>
      </p:sp>
      <p:sp>
        <p:nvSpPr>
          <p:cNvPr id="5" name="Rectangle 4">
            <a:extLst>
              <a:ext uri="{FF2B5EF4-FFF2-40B4-BE49-F238E27FC236}">
                <a16:creationId xmlns:a16="http://schemas.microsoft.com/office/drawing/2014/main" id="{75D393DF-0F77-42C3-AC71-211698C2CE7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3967519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ChangeArrowheads="1"/>
          </p:cNvSpPr>
          <p:nvPr/>
        </p:nvSpPr>
        <p:spPr bwMode="auto">
          <a:xfrm>
            <a:off x="562185" y="1481465"/>
            <a:ext cx="8019631" cy="523220"/>
          </a:xfrm>
          <a:prstGeom prst="rect">
            <a:avLst/>
          </a:prstGeom>
          <a:noFill/>
          <a:ln>
            <a:noFill/>
          </a:ln>
          <a:effectLst/>
        </p:spPr>
        <p:txBody>
          <a:bodyPr wrap="none" anchor="ctr">
            <a:spAutoFit/>
          </a:bodyPr>
          <a:lstStyle/>
          <a:p>
            <a:pPr algn="ctr" fontAlgn="base">
              <a:spcBef>
                <a:spcPct val="0"/>
              </a:spcBef>
              <a:spcAft>
                <a:spcPct val="0"/>
              </a:spcAft>
            </a:pPr>
            <a:r>
              <a:rPr lang="en-US" altLang="en-US" sz="2800" dirty="0">
                <a:latin typeface="Arial" panose="020B0604020202020204" pitchFamily="34" charset="0"/>
                <a:cs typeface="Arial" panose="020B0604020202020204" pitchFamily="34" charset="0"/>
              </a:rPr>
              <a:t>“</a:t>
            </a:r>
            <a:r>
              <a:rPr lang="en-US" altLang="en-US" sz="2800" b="1" dirty="0">
                <a:latin typeface="Arial" panose="020B0604020202020204" pitchFamily="34" charset="0"/>
                <a:cs typeface="Arial" panose="020B0604020202020204" pitchFamily="34" charset="0"/>
              </a:rPr>
              <a:t>An Interlude: The Angel and The Little Book</a:t>
            </a:r>
            <a:r>
              <a:rPr lang="en-US" altLang="en-US" sz="2800" dirty="0">
                <a:latin typeface="Arial" panose="020B0604020202020204" pitchFamily="34" charset="0"/>
                <a:cs typeface="Arial" panose="020B0604020202020204" pitchFamily="34" charset="0"/>
              </a:rPr>
              <a:t>”</a:t>
            </a:r>
          </a:p>
        </p:txBody>
      </p:sp>
      <p:sp>
        <p:nvSpPr>
          <p:cNvPr id="96270" name="Text Box 14"/>
          <p:cNvSpPr txBox="1">
            <a:spLocks noChangeArrowheads="1"/>
          </p:cNvSpPr>
          <p:nvPr/>
        </p:nvSpPr>
        <p:spPr bwMode="auto">
          <a:xfrm>
            <a:off x="207393" y="2628901"/>
            <a:ext cx="8748074" cy="954107"/>
          </a:xfrm>
          <a:prstGeom prst="rect">
            <a:avLst/>
          </a:prstGeom>
          <a:noFill/>
          <a:ln>
            <a:noFill/>
          </a:ln>
          <a:effectLst/>
        </p:spPr>
        <p:txBody>
          <a:bodyPr wrap="square">
            <a:spAutoFit/>
          </a:bodyPr>
          <a:lstStyle>
            <a:lvl1pPr marL="342900" indent="-342900" defTabSz="150813">
              <a:defRPr>
                <a:solidFill>
                  <a:schemeClr val="tx1"/>
                </a:solidFill>
                <a:latin typeface="Arial" panose="020B0604020202020204" pitchFamily="34" charset="0"/>
              </a:defRPr>
            </a:lvl1pPr>
            <a:lvl2pPr marL="800100" indent="-342900" defTabSz="150813">
              <a:defRPr>
                <a:solidFill>
                  <a:schemeClr val="tx1"/>
                </a:solidFill>
                <a:latin typeface="Arial" panose="020B0604020202020204" pitchFamily="34" charset="0"/>
              </a:defRPr>
            </a:lvl2pPr>
            <a:lvl3pPr marL="1257300" indent="-342900" defTabSz="150813">
              <a:defRPr>
                <a:solidFill>
                  <a:schemeClr val="tx1"/>
                </a:solidFill>
                <a:latin typeface="Arial" panose="020B0604020202020204" pitchFamily="34" charset="0"/>
              </a:defRPr>
            </a:lvl3pPr>
            <a:lvl4pPr marL="1714500" indent="-342900" defTabSz="150813">
              <a:defRPr>
                <a:solidFill>
                  <a:schemeClr val="tx1"/>
                </a:solidFill>
                <a:latin typeface="Arial" panose="020B0604020202020204" pitchFamily="34" charset="0"/>
              </a:defRPr>
            </a:lvl4pPr>
            <a:lvl5pPr marL="2171700" indent="-342900" defTabSz="150813">
              <a:defRPr>
                <a:solidFill>
                  <a:schemeClr val="tx1"/>
                </a:solidFill>
                <a:latin typeface="Arial" panose="020B0604020202020204" pitchFamily="34" charset="0"/>
              </a:defRPr>
            </a:lvl5pPr>
            <a:lvl6pPr marL="2628900" indent="-342900" defTabSz="150813" fontAlgn="base">
              <a:spcBef>
                <a:spcPct val="0"/>
              </a:spcBef>
              <a:spcAft>
                <a:spcPct val="0"/>
              </a:spcAft>
              <a:defRPr>
                <a:solidFill>
                  <a:schemeClr val="tx1"/>
                </a:solidFill>
                <a:latin typeface="Arial" panose="020B0604020202020204" pitchFamily="34" charset="0"/>
              </a:defRPr>
            </a:lvl6pPr>
            <a:lvl7pPr marL="3086100" indent="-342900" defTabSz="150813" fontAlgn="base">
              <a:spcBef>
                <a:spcPct val="0"/>
              </a:spcBef>
              <a:spcAft>
                <a:spcPct val="0"/>
              </a:spcAft>
              <a:defRPr>
                <a:solidFill>
                  <a:schemeClr val="tx1"/>
                </a:solidFill>
                <a:latin typeface="Arial" panose="020B0604020202020204" pitchFamily="34" charset="0"/>
              </a:defRPr>
            </a:lvl7pPr>
            <a:lvl8pPr marL="3543300" indent="-342900" defTabSz="150813" fontAlgn="base">
              <a:spcBef>
                <a:spcPct val="0"/>
              </a:spcBef>
              <a:spcAft>
                <a:spcPct val="0"/>
              </a:spcAft>
              <a:defRPr>
                <a:solidFill>
                  <a:schemeClr val="tx1"/>
                </a:solidFill>
                <a:latin typeface="Arial" panose="020B0604020202020204" pitchFamily="34" charset="0"/>
              </a:defRPr>
            </a:lvl8pPr>
            <a:lvl9pPr marL="4000500" indent="-342900" defTabSz="150813" fontAlgn="base">
              <a:spcBef>
                <a:spcPct val="0"/>
              </a:spcBef>
              <a:spcAft>
                <a:spcPct val="0"/>
              </a:spcAft>
              <a:defRPr>
                <a:solidFill>
                  <a:schemeClr val="tx1"/>
                </a:solidFill>
                <a:latin typeface="Arial" panose="020B0604020202020204" pitchFamily="34" charset="0"/>
              </a:defRPr>
            </a:lvl9pPr>
          </a:lstStyle>
          <a:p>
            <a:pPr marL="385763" indent="-385763" fontAlgn="base">
              <a:spcBef>
                <a:spcPct val="0"/>
              </a:spcBef>
              <a:spcAft>
                <a:spcPct val="0"/>
              </a:spcAft>
              <a:buFont typeface="+mj-lt"/>
              <a:buAutoNum type="romanUcPeriod"/>
            </a:pPr>
            <a:r>
              <a:rPr lang="en-US" altLang="en-US" sz="2800" b="1" dirty="0">
                <a:solidFill>
                  <a:prstClr val="white"/>
                </a:solidFill>
                <a:cs typeface="Arial" panose="020B0604020202020204" pitchFamily="34" charset="0"/>
              </a:rPr>
              <a:t>The Angel And The Seven Thunders (verses 1-7) </a:t>
            </a:r>
          </a:p>
          <a:p>
            <a:pPr marL="385763" indent="-385763" fontAlgn="base">
              <a:spcBef>
                <a:spcPct val="0"/>
              </a:spcBef>
              <a:spcAft>
                <a:spcPct val="0"/>
              </a:spcAft>
              <a:buFont typeface="+mj-lt"/>
              <a:buAutoNum type="romanUcPeriod"/>
            </a:pPr>
            <a:r>
              <a:rPr lang="en-US" altLang="en-US" sz="2800" b="1" dirty="0">
                <a:solidFill>
                  <a:prstClr val="white"/>
                </a:solidFill>
                <a:cs typeface="Arial" panose="020B0604020202020204" pitchFamily="34" charset="0"/>
              </a:rPr>
              <a:t>John Eats The Little Book (verses 8-11)</a:t>
            </a:r>
          </a:p>
        </p:txBody>
      </p:sp>
      <p:sp>
        <p:nvSpPr>
          <p:cNvPr id="2" name="Slide Number Placeholder 1">
            <a:extLst>
              <a:ext uri="{FF2B5EF4-FFF2-40B4-BE49-F238E27FC236}">
                <a16:creationId xmlns:a16="http://schemas.microsoft.com/office/drawing/2014/main" id="{B7BD935B-3CA8-4D33-88DC-638A8A4FBD2B}"/>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3</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Rectangle 5">
            <a:extLst>
              <a:ext uri="{FF2B5EF4-FFF2-40B4-BE49-F238E27FC236}">
                <a16:creationId xmlns:a16="http://schemas.microsoft.com/office/drawing/2014/main" id="{EB7687B1-936B-461A-932A-CCF8BDEA9CD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schemeClr val="bg1"/>
                </a:solidFill>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155575885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6" name="Text Box 4"/>
          <p:cNvSpPr txBox="1">
            <a:spLocks noChangeArrowheads="1"/>
          </p:cNvSpPr>
          <p:nvPr/>
        </p:nvSpPr>
        <p:spPr bwMode="auto">
          <a:xfrm>
            <a:off x="980961" y="659893"/>
            <a:ext cx="7204364" cy="1892826"/>
          </a:xfrm>
          <a:prstGeom prst="rect">
            <a:avLst/>
          </a:prstGeom>
          <a:noFill/>
          <a:ln>
            <a:noFill/>
          </a:ln>
          <a:effectLst/>
        </p:spPr>
        <p:txBody>
          <a:bodyPr wrap="square">
            <a:spAutoFit/>
          </a:bodyPr>
          <a:lstStyle/>
          <a:p>
            <a:pPr algn="ctr" eaLnBrk="0" fontAlgn="base" hangingPunct="0">
              <a:spcBef>
                <a:spcPct val="50000"/>
              </a:spcBef>
              <a:spcAft>
                <a:spcPct val="0"/>
              </a:spcAft>
            </a:pPr>
            <a:r>
              <a:rPr lang="en-US" altLang="en-US" sz="3300" b="1" dirty="0">
                <a:latin typeface="Arial" panose="020B0604020202020204" pitchFamily="34" charset="0"/>
                <a:cs typeface="Arial" panose="020B0604020202020204" pitchFamily="34" charset="0"/>
              </a:rPr>
              <a:t>Interlude</a:t>
            </a:r>
          </a:p>
          <a:p>
            <a:pPr algn="ctr" eaLnBrk="0" fontAlgn="base" hangingPunct="0">
              <a:spcBef>
                <a:spcPct val="50000"/>
              </a:spcBef>
              <a:spcAft>
                <a:spcPct val="0"/>
              </a:spcAft>
            </a:pPr>
            <a:r>
              <a:rPr lang="en-US" altLang="en-US" sz="2800" b="1" dirty="0">
                <a:latin typeface="Arial" panose="020B0604020202020204" pitchFamily="34" charset="0"/>
                <a:cs typeface="Arial" panose="020B0604020202020204" pitchFamily="34" charset="0"/>
              </a:rPr>
              <a:t>Revelation 10:1-11:13</a:t>
            </a:r>
          </a:p>
          <a:p>
            <a:pPr algn="ctr" eaLnBrk="0" fontAlgn="base" hangingPunct="0">
              <a:spcBef>
                <a:spcPct val="50000"/>
              </a:spcBef>
              <a:spcAft>
                <a:spcPct val="0"/>
              </a:spcAft>
            </a:pPr>
            <a:r>
              <a:rPr lang="en-US" altLang="en-US" sz="2800" b="1" dirty="0">
                <a:latin typeface="Arial" panose="020B0604020202020204" pitchFamily="34" charset="0"/>
                <a:cs typeface="Arial" panose="020B0604020202020204" pitchFamily="34" charset="0"/>
              </a:rPr>
              <a:t>Outline</a:t>
            </a:r>
          </a:p>
        </p:txBody>
      </p:sp>
      <p:sp>
        <p:nvSpPr>
          <p:cNvPr id="141317" name="Text Box 5"/>
          <p:cNvSpPr txBox="1">
            <a:spLocks noChangeArrowheads="1"/>
          </p:cNvSpPr>
          <p:nvPr/>
        </p:nvSpPr>
        <p:spPr bwMode="auto">
          <a:xfrm>
            <a:off x="1624012" y="2603225"/>
            <a:ext cx="5886450" cy="415498"/>
          </a:xfrm>
          <a:prstGeom prst="rect">
            <a:avLst/>
          </a:prstGeom>
          <a:noFill/>
          <a:ln w="9525">
            <a:noFill/>
            <a:miter lim="800000"/>
            <a:headEnd/>
            <a:tailEnd/>
          </a:ln>
          <a:effectLst/>
        </p:spPr>
        <p:txBody>
          <a:bodyPr wrap="square">
            <a:spAutoFit/>
          </a:bodyPr>
          <a:lstStyle/>
          <a:p>
            <a:pPr algn="ctr" eaLnBrk="0" fontAlgn="base" hangingPunct="0">
              <a:spcBef>
                <a:spcPct val="0"/>
              </a:spcBef>
              <a:spcAft>
                <a:spcPct val="0"/>
              </a:spcAft>
            </a:pPr>
            <a:r>
              <a:rPr lang="en-US" altLang="en-US" sz="2100" b="1" dirty="0">
                <a:latin typeface="Arial" panose="020B0604020202020204" pitchFamily="34" charset="0"/>
                <a:cs typeface="Arial" panose="020B0604020202020204" pitchFamily="34" charset="0"/>
              </a:rPr>
              <a:t>2 Visions – 4 Pictures</a:t>
            </a:r>
          </a:p>
        </p:txBody>
      </p:sp>
      <p:sp>
        <p:nvSpPr>
          <p:cNvPr id="141318" name="Text Box 6"/>
          <p:cNvSpPr txBox="1">
            <a:spLocks noChangeArrowheads="1"/>
          </p:cNvSpPr>
          <p:nvPr/>
        </p:nvSpPr>
        <p:spPr bwMode="auto">
          <a:xfrm>
            <a:off x="1440007" y="2990405"/>
            <a:ext cx="6206836" cy="2436244"/>
          </a:xfrm>
          <a:prstGeom prst="rect">
            <a:avLst/>
          </a:prstGeom>
          <a:noFill/>
          <a:ln>
            <a:noFill/>
          </a:ln>
          <a:effectLst/>
        </p:spPr>
        <p:txBody>
          <a:bodyPr wrap="square">
            <a:spAutoFit/>
          </a:bodyPr>
          <a:lstStyle/>
          <a:p>
            <a:pPr marL="385763" indent="-385763" eaLnBrk="0" fontAlgn="base" hangingPunct="0">
              <a:lnSpc>
                <a:spcPct val="140000"/>
              </a:lnSpc>
              <a:spcBef>
                <a:spcPct val="0"/>
              </a:spcBef>
              <a:spcAft>
                <a:spcPct val="0"/>
              </a:spcAft>
              <a:buFont typeface="+mj-lt"/>
              <a:buAutoNum type="arabicPeriod"/>
            </a:pPr>
            <a:r>
              <a:rPr lang="en-US" altLang="en-US" sz="2800" b="1" dirty="0">
                <a:latin typeface="Arial" panose="020B0604020202020204" pitchFamily="34" charset="0"/>
                <a:cs typeface="Arial" panose="020B0604020202020204" pitchFamily="34" charset="0"/>
              </a:rPr>
              <a:t>Angel and 7 thunders (10:1-7)</a:t>
            </a:r>
          </a:p>
          <a:p>
            <a:pPr marL="385763" indent="-385763" eaLnBrk="0" fontAlgn="base" hangingPunct="0">
              <a:lnSpc>
                <a:spcPct val="140000"/>
              </a:lnSpc>
              <a:spcBef>
                <a:spcPct val="0"/>
              </a:spcBef>
              <a:spcAft>
                <a:spcPct val="0"/>
              </a:spcAft>
              <a:buFont typeface="+mj-lt"/>
              <a:buAutoNum type="arabicPeriod"/>
            </a:pPr>
            <a:r>
              <a:rPr lang="en-US" altLang="en-US" sz="2800" b="1" dirty="0">
                <a:latin typeface="Arial" panose="020B0604020202020204" pitchFamily="34" charset="0"/>
                <a:cs typeface="Arial" panose="020B0604020202020204" pitchFamily="34" charset="0"/>
              </a:rPr>
              <a:t>Little book (10:8-11)</a:t>
            </a:r>
          </a:p>
          <a:p>
            <a:pPr marL="385763" indent="-385763" eaLnBrk="0" fontAlgn="base" hangingPunct="0">
              <a:lnSpc>
                <a:spcPct val="140000"/>
              </a:lnSpc>
              <a:spcBef>
                <a:spcPct val="0"/>
              </a:spcBef>
              <a:spcAft>
                <a:spcPct val="0"/>
              </a:spcAft>
              <a:buFont typeface="+mj-lt"/>
              <a:buAutoNum type="arabicPeriod"/>
            </a:pPr>
            <a:r>
              <a:rPr lang="en-US" altLang="en-US" sz="2800" b="1" dirty="0">
                <a:latin typeface="Arial" panose="020B0604020202020204" pitchFamily="34" charset="0"/>
                <a:cs typeface="Arial" panose="020B0604020202020204" pitchFamily="34" charset="0"/>
              </a:rPr>
              <a:t>Measuring the temple (11:1-2)</a:t>
            </a:r>
          </a:p>
          <a:p>
            <a:pPr marL="385763" indent="-385763" eaLnBrk="0" fontAlgn="base" hangingPunct="0">
              <a:lnSpc>
                <a:spcPct val="140000"/>
              </a:lnSpc>
              <a:spcBef>
                <a:spcPct val="0"/>
              </a:spcBef>
              <a:spcAft>
                <a:spcPct val="0"/>
              </a:spcAft>
              <a:buFont typeface="+mj-lt"/>
              <a:buAutoNum type="arabicPeriod"/>
            </a:pPr>
            <a:r>
              <a:rPr lang="en-US" altLang="en-US" sz="2800" b="1" dirty="0">
                <a:latin typeface="Arial" panose="020B0604020202020204" pitchFamily="34" charset="0"/>
                <a:cs typeface="Arial" panose="020B0604020202020204" pitchFamily="34" charset="0"/>
              </a:rPr>
              <a:t>Two witnesses (11:3-13)</a:t>
            </a:r>
            <a:endParaRPr lang="en-US" altLang="en-US" sz="2400" b="1" dirty="0">
              <a:latin typeface="Arial" panose="020B0604020202020204" pitchFamily="34" charset="0"/>
              <a:cs typeface="Arial" panose="020B0604020202020204" pitchFamily="34" charset="0"/>
            </a:endParaRPr>
          </a:p>
        </p:txBody>
      </p:sp>
      <p:sp>
        <p:nvSpPr>
          <p:cNvPr id="141319" name="Text Box 7"/>
          <p:cNvSpPr txBox="1">
            <a:spLocks noChangeArrowheads="1"/>
          </p:cNvSpPr>
          <p:nvPr/>
        </p:nvSpPr>
        <p:spPr bwMode="auto">
          <a:xfrm>
            <a:off x="2109787" y="5813829"/>
            <a:ext cx="4914900" cy="600164"/>
          </a:xfrm>
          <a:prstGeom prst="rect">
            <a:avLst/>
          </a:prstGeom>
          <a:solidFill>
            <a:schemeClr val="tx1"/>
          </a:solidFill>
          <a:ln>
            <a:noFill/>
          </a:ln>
          <a:effectLst>
            <a:outerShdw dist="35921" dir="2700000" algn="ctr" rotWithShape="0">
              <a:srgbClr val="000000"/>
            </a:outerShdw>
          </a:effectLst>
        </p:spPr>
        <p:txBody>
          <a:bodyPr>
            <a:spAutoFit/>
          </a:bodyPr>
          <a:lstStyle/>
          <a:p>
            <a:pPr algn="ctr" eaLnBrk="0" fontAlgn="base" hangingPunct="0">
              <a:spcBef>
                <a:spcPct val="50000"/>
              </a:spcBef>
              <a:spcAft>
                <a:spcPct val="0"/>
              </a:spcAft>
            </a:pPr>
            <a:r>
              <a:rPr lang="en-US" altLang="en-US" sz="3300" b="1" i="1" dirty="0">
                <a:solidFill>
                  <a:prstClr val="black"/>
                </a:solidFill>
                <a:latin typeface="Arial" panose="020B0604020202020204" pitchFamily="34" charset="0"/>
                <a:cs typeface="Arial" panose="020B0604020202020204" pitchFamily="34" charset="0"/>
              </a:rPr>
              <a:t>Swift Retribution</a:t>
            </a:r>
          </a:p>
        </p:txBody>
      </p:sp>
      <p:sp>
        <p:nvSpPr>
          <p:cNvPr id="2" name="Slide Number Placeholder 1">
            <a:extLst>
              <a:ext uri="{FF2B5EF4-FFF2-40B4-BE49-F238E27FC236}">
                <a16:creationId xmlns:a16="http://schemas.microsoft.com/office/drawing/2014/main" id="{4739E57C-0871-4F4D-93F6-0470DF669706}"/>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4</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9" name="Rectangle 8">
            <a:extLst>
              <a:ext uri="{FF2B5EF4-FFF2-40B4-BE49-F238E27FC236}">
                <a16:creationId xmlns:a16="http://schemas.microsoft.com/office/drawing/2014/main" id="{7E20C88A-FD31-490B-AED8-73DB4813781F}"/>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schemeClr val="bg1"/>
                </a:solidFill>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31543223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75616" y="1103353"/>
            <a:ext cx="5829300" cy="1107996"/>
          </a:xfrm>
          <a:solidFill>
            <a:schemeClr val="bg1"/>
          </a:solidFill>
          <a:ln w="38100">
            <a:solidFill>
              <a:schemeClr val="bg2">
                <a:lumMod val="90000"/>
              </a:schemeClr>
            </a:solidFill>
          </a:ln>
        </p:spPr>
        <p:txBody>
          <a:bodyPr>
            <a:spAutoFit/>
          </a:bodyPr>
          <a:lstStyle/>
          <a:p>
            <a:r>
              <a:rPr lang="en-US" b="1" u="sng" dirty="0">
                <a:latin typeface="Arial" panose="020B0604020202020204" pitchFamily="34" charset="0"/>
                <a:cs typeface="Arial" panose="020B0604020202020204" pitchFamily="34" charset="0"/>
              </a:rPr>
              <a:t>Book of Revelation</a:t>
            </a:r>
            <a:r>
              <a:rPr lang="en-US" b="1" dirty="0">
                <a:latin typeface="Arial" panose="020B0604020202020204" pitchFamily="34" charset="0"/>
                <a:cs typeface="Arial" panose="020B0604020202020204" pitchFamily="34" charset="0"/>
              </a:rPr>
              <a:t>:</a:t>
            </a:r>
            <a:br>
              <a:rPr lang="en-US" b="1" u="sng" dirty="0">
                <a:latin typeface="Arial" panose="020B0604020202020204" pitchFamily="34" charset="0"/>
                <a:cs typeface="Arial" panose="020B0604020202020204" pitchFamily="34" charset="0"/>
              </a:rPr>
            </a:br>
            <a:r>
              <a:rPr lang="en-US" b="1" u="sng" dirty="0">
                <a:latin typeface="Arial" panose="020B0604020202020204" pitchFamily="34" charset="0"/>
                <a:cs typeface="Arial" panose="020B0604020202020204" pitchFamily="34" charset="0"/>
              </a:rPr>
              <a:t>Chapter 10</a:t>
            </a:r>
          </a:p>
        </p:txBody>
      </p:sp>
      <p:sp>
        <p:nvSpPr>
          <p:cNvPr id="3" name="Subtitle 2"/>
          <p:cNvSpPr>
            <a:spLocks noGrp="1"/>
          </p:cNvSpPr>
          <p:nvPr>
            <p:ph type="subTitle" idx="1"/>
          </p:nvPr>
        </p:nvSpPr>
        <p:spPr>
          <a:xfrm>
            <a:off x="2114550" y="5229519"/>
            <a:ext cx="4800600" cy="514350"/>
          </a:xfrm>
          <a:solidFill>
            <a:schemeClr val="bg1"/>
          </a:solidFill>
          <a:ln w="38100">
            <a:solidFill>
              <a:schemeClr val="bg2">
                <a:lumMod val="90000"/>
              </a:schemeClr>
            </a:solidFill>
          </a:ln>
        </p:spPr>
        <p:txBody>
          <a:bodyPr>
            <a:spAutoFit/>
          </a:bodyPr>
          <a:lstStyle/>
          <a:p>
            <a:r>
              <a:rPr lang="en-US" sz="2700" b="1" dirty="0">
                <a:solidFill>
                  <a:schemeClr val="tx1"/>
                </a:solidFill>
                <a:latin typeface="Arial" panose="020B0604020202020204" pitchFamily="34" charset="0"/>
                <a:cs typeface="Arial" panose="020B0604020202020204" pitchFamily="34" charset="0"/>
              </a:rPr>
              <a:t>The Little Book</a:t>
            </a:r>
          </a:p>
        </p:txBody>
      </p:sp>
      <p:pic>
        <p:nvPicPr>
          <p:cNvPr id="1026" name="Picture 2" descr="D:\72 dpi JPEG\15 Angel with Small Scro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7350" y="2353547"/>
            <a:ext cx="5829300" cy="2743200"/>
          </a:xfrm>
          <a:prstGeom prst="rect">
            <a:avLst/>
          </a:prstGeom>
          <a:noFill/>
          <a:ln w="38100">
            <a:solidFill>
              <a:schemeClr val="bg2">
                <a:lumMod val="90000"/>
              </a:schemeClr>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5745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1145932"/>
            <a:ext cx="6172200" cy="600164"/>
          </a:xfrm>
          <a:solidFill>
            <a:schemeClr val="bg1"/>
          </a:solidFill>
          <a:ln w="38100">
            <a:solidFill>
              <a:schemeClr val="tx1"/>
            </a:solidFill>
          </a:ln>
        </p:spPr>
        <p:txBody>
          <a:bodyPr>
            <a:spAutoFit/>
          </a:bodyPr>
          <a:lstStyle/>
          <a:p>
            <a:r>
              <a:rPr lang="en-US" b="1" u="sng" dirty="0">
                <a:latin typeface="Arial" panose="020B0604020202020204" pitchFamily="34" charset="0"/>
                <a:cs typeface="Arial" panose="020B0604020202020204" pitchFamily="34" charset="0"/>
              </a:rPr>
              <a:t>Revelation 10:1</a:t>
            </a:r>
          </a:p>
        </p:txBody>
      </p:sp>
      <p:pic>
        <p:nvPicPr>
          <p:cNvPr id="4" name="Content Placeholder 3"/>
          <p:cNvPicPr>
            <a:picLocks noGrp="1" noChangeAspect="1" noChangeArrowheads="1"/>
          </p:cNvPicPr>
          <p:nvPr>
            <p:ph idx="1"/>
          </p:nvPr>
        </p:nvPicPr>
        <p:blipFill>
          <a:blip r:embed="rId2"/>
          <a:srcRect/>
          <a:stretch>
            <a:fillRect/>
          </a:stretch>
        </p:blipFill>
        <p:spPr bwMode="auto">
          <a:xfrm>
            <a:off x="1023937" y="2057400"/>
            <a:ext cx="7086600" cy="4286249"/>
          </a:xfrm>
          <a:prstGeom prst="rect">
            <a:avLst/>
          </a:prstGeom>
          <a:noFill/>
          <a:ln w="9525">
            <a:noFill/>
            <a:miter lim="800000"/>
            <a:headEnd/>
            <a:tailEnd/>
          </a:ln>
        </p:spPr>
      </p:pic>
      <p:sp>
        <p:nvSpPr>
          <p:cNvPr id="5" name="TextBox 4"/>
          <p:cNvSpPr txBox="1"/>
          <p:nvPr/>
        </p:nvSpPr>
        <p:spPr>
          <a:xfrm>
            <a:off x="1932498" y="2200667"/>
            <a:ext cx="5191124" cy="3108543"/>
          </a:xfrm>
          <a:prstGeom prst="rect">
            <a:avLst/>
          </a:prstGeom>
          <a:noFill/>
        </p:spPr>
        <p:txBody>
          <a:bodyPr wrap="square" rtlCol="0">
            <a:spAutoFit/>
          </a:bodyPr>
          <a:lstStyle/>
          <a:p>
            <a:pPr algn="ctr"/>
            <a:r>
              <a:rPr lang="en-US" sz="2800" i="1" dirty="0">
                <a:solidFill>
                  <a:prstClr val="black"/>
                </a:solidFill>
                <a:latin typeface="Arial" panose="020B0604020202020204" pitchFamily="34" charset="0"/>
                <a:cs typeface="Arial" panose="020B0604020202020204" pitchFamily="34" charset="0"/>
              </a:rPr>
              <a:t>“</a:t>
            </a:r>
            <a:r>
              <a:rPr lang="en-US" sz="2800" b="1" i="1" dirty="0">
                <a:solidFill>
                  <a:prstClr val="black"/>
                </a:solidFill>
                <a:latin typeface="Arial" panose="020B0604020202020204" pitchFamily="34" charset="0"/>
                <a:cs typeface="Arial" panose="020B0604020202020204" pitchFamily="34" charset="0"/>
              </a:rPr>
              <a:t>And I saw another strong angel coming down out of heaven, arrayed with a cloud; and the </a:t>
            </a:r>
            <a:r>
              <a:rPr lang="en-US" sz="2800" b="1" i="1" u="sng" dirty="0">
                <a:solidFill>
                  <a:prstClr val="black"/>
                </a:solidFill>
                <a:latin typeface="Arial" panose="020B0604020202020204" pitchFamily="34" charset="0"/>
                <a:cs typeface="Arial" panose="020B0604020202020204" pitchFamily="34" charset="0"/>
              </a:rPr>
              <a:t>rainbow</a:t>
            </a:r>
            <a:r>
              <a:rPr lang="en-US" sz="2800" b="1" i="1" dirty="0">
                <a:solidFill>
                  <a:prstClr val="black"/>
                </a:solidFill>
                <a:latin typeface="Arial" panose="020B0604020202020204" pitchFamily="34" charset="0"/>
                <a:cs typeface="Arial" panose="020B0604020202020204" pitchFamily="34" charset="0"/>
              </a:rPr>
              <a:t> was upon his head, and his face was as the sun, and his feet as pillars of fire</a:t>
            </a:r>
            <a:r>
              <a:rPr lang="en-US" sz="2800" i="1" dirty="0">
                <a:solidFill>
                  <a:prstClr val="black"/>
                </a:solidFill>
                <a:latin typeface="Arial" panose="020B0604020202020204" pitchFamily="34" charset="0"/>
                <a:cs typeface="Arial" panose="020B0604020202020204" pitchFamily="34" charset="0"/>
              </a:rPr>
              <a:t>”</a:t>
            </a:r>
          </a:p>
        </p:txBody>
      </p:sp>
      <p:sp>
        <p:nvSpPr>
          <p:cNvPr id="7" name="Rectangle 6">
            <a:extLst>
              <a:ext uri="{FF2B5EF4-FFF2-40B4-BE49-F238E27FC236}">
                <a16:creationId xmlns:a16="http://schemas.microsoft.com/office/drawing/2014/main" id="{94CDA07C-9E4D-4003-974D-1B1FCDA1ECA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2578935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1047750" y="2091928"/>
            <a:ext cx="7334250" cy="4537471"/>
          </a:xfrm>
          <a:prstGeom prst="rect">
            <a:avLst/>
          </a:prstGeom>
          <a:noFill/>
          <a:ln w="9525">
            <a:noFill/>
            <a:miter lim="800000"/>
            <a:headEnd/>
            <a:tailEnd/>
          </a:ln>
        </p:spPr>
      </p:pic>
      <p:sp>
        <p:nvSpPr>
          <p:cNvPr id="5" name="TextBox 4"/>
          <p:cNvSpPr txBox="1"/>
          <p:nvPr/>
        </p:nvSpPr>
        <p:spPr>
          <a:xfrm>
            <a:off x="1881678" y="2637797"/>
            <a:ext cx="5572124" cy="2123658"/>
          </a:xfrm>
          <a:prstGeom prst="rect">
            <a:avLst/>
          </a:prstGeom>
          <a:noFill/>
        </p:spPr>
        <p:txBody>
          <a:bodyPr wrap="square" rtlCol="0">
            <a:spAutoFit/>
          </a:bodyPr>
          <a:lstStyle/>
          <a:p>
            <a:pPr algn="ctr"/>
            <a:r>
              <a:rPr lang="en-US" sz="3200" i="1" dirty="0">
                <a:solidFill>
                  <a:prstClr val="black"/>
                </a:solidFill>
                <a:latin typeface="Arial" panose="020B0604020202020204" pitchFamily="34" charset="0"/>
                <a:cs typeface="Arial" panose="020B0604020202020204" pitchFamily="34" charset="0"/>
              </a:rPr>
              <a:t>“</a:t>
            </a:r>
            <a:r>
              <a:rPr lang="en-US" sz="3200" b="1" i="1" dirty="0">
                <a:solidFill>
                  <a:prstClr val="black"/>
                </a:solidFill>
                <a:latin typeface="Arial" panose="020B0604020202020204" pitchFamily="34" charset="0"/>
                <a:cs typeface="Arial" panose="020B0604020202020204" pitchFamily="34" charset="0"/>
              </a:rPr>
              <a:t>and he had in his hand a </a:t>
            </a:r>
            <a:r>
              <a:rPr lang="en-US" sz="3200" b="1" i="1" u="sng" dirty="0">
                <a:solidFill>
                  <a:prstClr val="black"/>
                </a:solidFill>
                <a:latin typeface="Arial" panose="020B0604020202020204" pitchFamily="34" charset="0"/>
                <a:cs typeface="Arial" panose="020B0604020202020204" pitchFamily="34" charset="0"/>
              </a:rPr>
              <a:t>little book </a:t>
            </a:r>
            <a:r>
              <a:rPr lang="en-US" sz="3600" b="1" i="1" u="sng" dirty="0">
                <a:solidFill>
                  <a:prstClr val="black"/>
                </a:solidFill>
                <a:latin typeface="Arial" panose="020B0604020202020204" pitchFamily="34" charset="0"/>
                <a:cs typeface="Arial" panose="020B0604020202020204" pitchFamily="34" charset="0"/>
              </a:rPr>
              <a:t>open</a:t>
            </a:r>
            <a:r>
              <a:rPr lang="en-US" sz="3200" b="1" i="1" dirty="0">
                <a:solidFill>
                  <a:prstClr val="black"/>
                </a:solidFill>
                <a:latin typeface="Arial" panose="020B0604020202020204" pitchFamily="34" charset="0"/>
                <a:cs typeface="Arial" panose="020B0604020202020204" pitchFamily="34" charset="0"/>
              </a:rPr>
              <a:t>: and he set his right foot upon the sea, and his left upon the earth</a:t>
            </a:r>
            <a:r>
              <a:rPr lang="en-US" sz="3200" i="1" dirty="0">
                <a:solidFill>
                  <a:prstClr val="black"/>
                </a:solidFill>
                <a:latin typeface="Arial" panose="020B0604020202020204" pitchFamily="34" charset="0"/>
                <a:cs typeface="Arial" panose="020B0604020202020204" pitchFamily="34" charset="0"/>
              </a:rPr>
              <a:t>”</a:t>
            </a:r>
          </a:p>
        </p:txBody>
      </p:sp>
      <p:sp>
        <p:nvSpPr>
          <p:cNvPr id="6" name="Title 1"/>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Revelation 10:2</a:t>
            </a:r>
          </a:p>
        </p:txBody>
      </p:sp>
      <p:sp>
        <p:nvSpPr>
          <p:cNvPr id="8" name="Rectangle 7">
            <a:extLst>
              <a:ext uri="{FF2B5EF4-FFF2-40B4-BE49-F238E27FC236}">
                <a16:creationId xmlns:a16="http://schemas.microsoft.com/office/drawing/2014/main" id="{DDCC7F5A-B4D7-445D-9EF6-5221770C3EE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790281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noChangeArrowheads="1"/>
          </p:cNvPicPr>
          <p:nvPr>
            <p:ph idx="1"/>
          </p:nvPr>
        </p:nvPicPr>
        <p:blipFill>
          <a:blip r:embed="rId2"/>
          <a:srcRect/>
          <a:stretch>
            <a:fillRect/>
          </a:stretch>
        </p:blipFill>
        <p:spPr bwMode="auto">
          <a:xfrm>
            <a:off x="857250" y="2057401"/>
            <a:ext cx="7524750" cy="4429124"/>
          </a:xfrm>
          <a:prstGeom prst="rect">
            <a:avLst/>
          </a:prstGeom>
          <a:noFill/>
          <a:ln w="9525">
            <a:noFill/>
            <a:miter lim="800000"/>
            <a:headEnd/>
            <a:tailEnd/>
          </a:ln>
        </p:spPr>
      </p:pic>
      <p:sp>
        <p:nvSpPr>
          <p:cNvPr id="5" name="TextBox 4"/>
          <p:cNvSpPr txBox="1"/>
          <p:nvPr/>
        </p:nvSpPr>
        <p:spPr>
          <a:xfrm>
            <a:off x="1819960" y="2514601"/>
            <a:ext cx="5534025" cy="2554545"/>
          </a:xfrm>
          <a:prstGeom prst="rect">
            <a:avLst/>
          </a:prstGeom>
          <a:noFill/>
        </p:spPr>
        <p:txBody>
          <a:bodyPr wrap="square" rtlCol="0">
            <a:spAutoFit/>
          </a:bodyPr>
          <a:lstStyle/>
          <a:p>
            <a:pPr algn="ctr"/>
            <a:r>
              <a:rPr lang="en-US" sz="3200" i="1" dirty="0">
                <a:solidFill>
                  <a:prstClr val="black"/>
                </a:solidFill>
                <a:latin typeface="Arial" panose="020B0604020202020204" pitchFamily="34" charset="0"/>
                <a:cs typeface="Arial" panose="020B0604020202020204" pitchFamily="34" charset="0"/>
              </a:rPr>
              <a:t>“</a:t>
            </a:r>
            <a:r>
              <a:rPr lang="en-US" sz="3200" b="1" i="1" dirty="0">
                <a:solidFill>
                  <a:prstClr val="black"/>
                </a:solidFill>
                <a:latin typeface="Arial" panose="020B0604020202020204" pitchFamily="34" charset="0"/>
                <a:cs typeface="Arial" panose="020B0604020202020204" pitchFamily="34" charset="0"/>
              </a:rPr>
              <a:t>and he cried with a great voice, as a lion roareth: and when he cried, the seven thunders uttered their voices</a:t>
            </a:r>
            <a:r>
              <a:rPr lang="en-US" sz="3200" i="1" dirty="0">
                <a:solidFill>
                  <a:prstClr val="black"/>
                </a:solidFill>
                <a:latin typeface="Arial" panose="020B0604020202020204" pitchFamily="34" charset="0"/>
                <a:cs typeface="Arial" panose="020B0604020202020204" pitchFamily="34" charset="0"/>
              </a:rPr>
              <a:t>.”</a:t>
            </a:r>
          </a:p>
        </p:txBody>
      </p:sp>
      <p:sp>
        <p:nvSpPr>
          <p:cNvPr id="6" name="Title 1"/>
          <p:cNvSpPr txBox="1">
            <a:spLocks/>
          </p:cNvSpPr>
          <p:nvPr/>
        </p:nvSpPr>
        <p:spPr>
          <a:xfrm>
            <a:off x="1485900" y="1214623"/>
            <a:ext cx="6172200" cy="577081"/>
          </a:xfrm>
          <a:prstGeom prst="rect">
            <a:avLst/>
          </a:prstGeom>
          <a:solidFill>
            <a:schemeClr val="bg1"/>
          </a:solidFill>
          <a:ln w="38100">
            <a:solidFill>
              <a:schemeClr val="tx1"/>
            </a:solidFill>
          </a:ln>
        </p:spPr>
        <p:txBody>
          <a:bodyPr vert="horz" lIns="68580" tIns="34290" rIns="68580" bIns="3429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300" b="1" u="sng" dirty="0">
                <a:latin typeface="Arial" panose="020B0604020202020204" pitchFamily="34" charset="0"/>
                <a:cs typeface="Arial" panose="020B0604020202020204" pitchFamily="34" charset="0"/>
              </a:rPr>
              <a:t>Revelation 10:3</a:t>
            </a:r>
          </a:p>
        </p:txBody>
      </p:sp>
      <p:sp>
        <p:nvSpPr>
          <p:cNvPr id="8" name="Rectangle 7">
            <a:extLst>
              <a:ext uri="{FF2B5EF4-FFF2-40B4-BE49-F238E27FC236}">
                <a16:creationId xmlns:a16="http://schemas.microsoft.com/office/drawing/2014/main" id="{2E357D72-4939-4EEF-BF4B-67ED2FF59E6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4057036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625" y="871493"/>
            <a:ext cx="6038850" cy="600164"/>
          </a:xfrm>
          <a:solidFill>
            <a:schemeClr val="bg1"/>
          </a:solidFill>
          <a:ln w="38100">
            <a:solidFill>
              <a:schemeClr val="tx2">
                <a:lumMod val="75000"/>
              </a:schemeClr>
            </a:solidFill>
          </a:ln>
        </p:spPr>
        <p:txBody>
          <a:bodyPr>
            <a:spAutoFit/>
          </a:bodyPr>
          <a:lstStyle/>
          <a:p>
            <a:r>
              <a:rPr lang="en-US" b="1" u="sng" dirty="0">
                <a:latin typeface="Arial" panose="020B0604020202020204" pitchFamily="34" charset="0"/>
                <a:cs typeface="Arial" panose="020B0604020202020204" pitchFamily="34" charset="0"/>
              </a:rPr>
              <a:t>Another Angel</a:t>
            </a:r>
          </a:p>
        </p:txBody>
      </p:sp>
      <p:sp>
        <p:nvSpPr>
          <p:cNvPr id="3" name="Content Placeholder 2"/>
          <p:cNvSpPr>
            <a:spLocks noGrp="1"/>
          </p:cNvSpPr>
          <p:nvPr>
            <p:ph idx="1"/>
          </p:nvPr>
        </p:nvSpPr>
        <p:spPr>
          <a:xfrm>
            <a:off x="628650" y="2149078"/>
            <a:ext cx="7886699" cy="3585597"/>
          </a:xfrm>
          <a:solidFill>
            <a:schemeClr val="bg1"/>
          </a:solidFill>
          <a:ln w="38100">
            <a:solidFill>
              <a:schemeClr val="tx2">
                <a:lumMod val="75000"/>
              </a:schemeClr>
            </a:solidFill>
          </a:ln>
        </p:spPr>
        <p:txBody>
          <a:bodyPr>
            <a:spAutoFit/>
          </a:bodyPr>
          <a:lstStyle/>
          <a:p>
            <a:r>
              <a:rPr lang="en-US" sz="3200" b="1" dirty="0">
                <a:latin typeface="Arial Narrow" panose="020B0606020202030204" pitchFamily="34" charset="0"/>
                <a:cs typeface="Arial" panose="020B0604020202020204" pitchFamily="34" charset="0"/>
              </a:rPr>
              <a:t>Picture #1</a:t>
            </a:r>
            <a:r>
              <a:rPr lang="en-US" sz="3200" dirty="0">
                <a:latin typeface="Arial Narrow" panose="020B0606020202030204" pitchFamily="34" charset="0"/>
                <a:cs typeface="Arial" panose="020B0604020202020204" pitchFamily="34" charset="0"/>
              </a:rPr>
              <a:t> – “</a:t>
            </a:r>
            <a:r>
              <a:rPr lang="en-US" sz="3200" i="1" dirty="0">
                <a:latin typeface="Arial Narrow" panose="020B0606020202030204" pitchFamily="34" charset="0"/>
                <a:cs typeface="Arial" panose="020B0604020202020204" pitchFamily="34" charset="0"/>
              </a:rPr>
              <a:t>the angel and the seven thunders</a:t>
            </a:r>
            <a:r>
              <a:rPr lang="en-US" sz="3200" dirty="0">
                <a:latin typeface="Arial Narrow" panose="020B0606020202030204" pitchFamily="34" charset="0"/>
                <a:cs typeface="Arial" panose="020B0604020202020204" pitchFamily="34" charset="0"/>
              </a:rPr>
              <a:t>”</a:t>
            </a:r>
          </a:p>
          <a:p>
            <a:pPr>
              <a:spcBef>
                <a:spcPts val="900"/>
              </a:spcBef>
            </a:pPr>
            <a:r>
              <a:rPr lang="en-US" sz="3200" dirty="0">
                <a:latin typeface="Arial Narrow" panose="020B0606020202030204" pitchFamily="34" charset="0"/>
                <a:cs typeface="Arial" panose="020B0604020202020204" pitchFamily="34" charset="0"/>
              </a:rPr>
              <a:t>A description of the angel:</a:t>
            </a:r>
          </a:p>
          <a:p>
            <a:pPr lvl="1">
              <a:spcBef>
                <a:spcPts val="0"/>
              </a:spcBef>
            </a:pPr>
            <a:r>
              <a:rPr lang="en-US" sz="2800" dirty="0">
                <a:latin typeface="Arial Narrow" panose="020B0606020202030204" pitchFamily="34" charset="0"/>
                <a:cs typeface="Arial" panose="020B0604020202020204" pitchFamily="34" charset="0"/>
              </a:rPr>
              <a:t> “</a:t>
            </a:r>
            <a:r>
              <a:rPr lang="en-US" sz="2800" b="1" dirty="0">
                <a:latin typeface="Arial Narrow" panose="020B0606020202030204" pitchFamily="34" charset="0"/>
                <a:cs typeface="Arial" panose="020B0604020202020204" pitchFamily="34" charset="0"/>
              </a:rPr>
              <a:t>Strong – mighty angel</a:t>
            </a:r>
            <a:r>
              <a:rPr lang="en-US" sz="2800" dirty="0">
                <a:latin typeface="Arial Narrow" panose="020B0606020202030204" pitchFamily="34" charset="0"/>
                <a:cs typeface="Arial" panose="020B0604020202020204" pitchFamily="34" charset="0"/>
              </a:rPr>
              <a:t>” </a:t>
            </a:r>
            <a:r>
              <a:rPr lang="en-US" sz="2800" b="1" dirty="0">
                <a:latin typeface="Arial Narrow" panose="020B0606020202030204" pitchFamily="34" charset="0"/>
                <a:cs typeface="Arial" panose="020B0604020202020204" pitchFamily="34" charset="0"/>
              </a:rPr>
              <a:t>(5:2; 18:21)</a:t>
            </a:r>
          </a:p>
          <a:p>
            <a:pPr lvl="1">
              <a:spcBef>
                <a:spcPts val="0"/>
              </a:spcBef>
            </a:pPr>
            <a:r>
              <a:rPr lang="en-US" sz="2800" dirty="0">
                <a:latin typeface="Arial Narrow" panose="020B0606020202030204" pitchFamily="34" charset="0"/>
                <a:cs typeface="Arial" panose="020B0604020202020204" pitchFamily="34" charset="0"/>
              </a:rPr>
              <a:t> “</a:t>
            </a:r>
            <a:r>
              <a:rPr lang="en-US" sz="2800" b="1" dirty="0">
                <a:latin typeface="Arial Narrow" panose="020B0606020202030204" pitchFamily="34" charset="0"/>
                <a:cs typeface="Arial" panose="020B0604020202020204" pitchFamily="34" charset="0"/>
              </a:rPr>
              <a:t>Coming down from heaven</a:t>
            </a:r>
            <a:r>
              <a:rPr lang="en-US" sz="2800" dirty="0">
                <a:latin typeface="Arial Narrow" panose="020B0606020202030204" pitchFamily="34" charset="0"/>
                <a:cs typeface="Arial" panose="020B0604020202020204" pitchFamily="34" charset="0"/>
              </a:rPr>
              <a:t>”</a:t>
            </a:r>
          </a:p>
          <a:p>
            <a:pPr lvl="1">
              <a:spcBef>
                <a:spcPts val="0"/>
              </a:spcBef>
            </a:pPr>
            <a:r>
              <a:rPr lang="en-US" sz="2800" dirty="0">
                <a:latin typeface="Arial Narrow" panose="020B0606020202030204" pitchFamily="34" charset="0"/>
                <a:cs typeface="Arial" panose="020B0604020202020204" pitchFamily="34" charset="0"/>
              </a:rPr>
              <a:t> Suggests divine authority</a:t>
            </a:r>
          </a:p>
          <a:p>
            <a:pPr>
              <a:spcBef>
                <a:spcPts val="900"/>
              </a:spcBef>
            </a:pPr>
            <a:r>
              <a:rPr lang="en-US" sz="3200" dirty="0">
                <a:latin typeface="Arial Narrow" panose="020B0606020202030204" pitchFamily="34" charset="0"/>
                <a:cs typeface="Arial" panose="020B0604020202020204" pitchFamily="34" charset="0"/>
              </a:rPr>
              <a:t>Does this mean that John was on earth looking up into heaven?</a:t>
            </a:r>
          </a:p>
        </p:txBody>
      </p:sp>
      <p:sp>
        <p:nvSpPr>
          <p:cNvPr id="5" name="Rectangle 4">
            <a:extLst>
              <a:ext uri="{FF2B5EF4-FFF2-40B4-BE49-F238E27FC236}">
                <a16:creationId xmlns:a16="http://schemas.microsoft.com/office/drawing/2014/main" id="{A5E91A08-D01C-4E20-802B-756B212D638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10</a:t>
            </a:r>
          </a:p>
        </p:txBody>
      </p:sp>
    </p:spTree>
    <p:extLst>
      <p:ext uri="{BB962C8B-B14F-4D97-AF65-F5344CB8AC3E}">
        <p14:creationId xmlns:p14="http://schemas.microsoft.com/office/powerpoint/2010/main" val="199682737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11398</TotalTime>
  <Words>1269</Words>
  <Application>Microsoft Office PowerPoint</Application>
  <PresentationFormat>On-screen Show (4:3)</PresentationFormat>
  <Paragraphs>125</Paragraphs>
  <Slides>22</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22</vt:i4>
      </vt:variant>
    </vt:vector>
  </HeadingPairs>
  <TitlesOfParts>
    <vt:vector size="30" baseType="lpstr">
      <vt:lpstr>Arial</vt:lpstr>
      <vt:lpstr>Arial Narrow</vt:lpstr>
      <vt:lpstr>Calibri</vt:lpstr>
      <vt:lpstr>Corbel</vt:lpstr>
      <vt:lpstr>Times New Roman</vt:lpstr>
      <vt:lpstr>1_Office Theme</vt:lpstr>
      <vt:lpstr>Depth</vt:lpstr>
      <vt:lpstr>1_Depth</vt:lpstr>
      <vt:lpstr>A Study Of  The Book Of Revelation</vt:lpstr>
      <vt:lpstr>Revelation</vt:lpstr>
      <vt:lpstr>PowerPoint Presentation</vt:lpstr>
      <vt:lpstr>PowerPoint Presentation</vt:lpstr>
      <vt:lpstr>Book of Revelation: Chapter 10</vt:lpstr>
      <vt:lpstr>Revelation 10:1</vt:lpstr>
      <vt:lpstr>PowerPoint Presentation</vt:lpstr>
      <vt:lpstr>PowerPoint Presentation</vt:lpstr>
      <vt:lpstr>Another Angel</vt:lpstr>
      <vt:lpstr>Another Angel</vt:lpstr>
      <vt:lpstr>Another Angel</vt:lpstr>
      <vt:lpstr>Another Angel</vt:lpstr>
      <vt:lpstr>PowerPoint Presentation</vt:lpstr>
      <vt:lpstr>Divine Instructions</vt:lpstr>
      <vt:lpstr>PowerPoint Presentation</vt:lpstr>
      <vt:lpstr>PowerPoint Presentation</vt:lpstr>
      <vt:lpstr>The Angel’s Oath</vt:lpstr>
      <vt:lpstr>The Angel’s Oath</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73</cp:revision>
  <cp:lastPrinted>2020-11-30T04:37:40Z</cp:lastPrinted>
  <dcterms:created xsi:type="dcterms:W3CDTF">2020-11-19T20:50:48Z</dcterms:created>
  <dcterms:modified xsi:type="dcterms:W3CDTF">2020-12-01T03:53:25Z</dcterms:modified>
</cp:coreProperties>
</file>